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5" r:id="rId34"/>
    <p:sldId id="289" r:id="rId35"/>
    <p:sldId id="290" r:id="rId36"/>
    <p:sldId id="291" r:id="rId37"/>
    <p:sldId id="292" r:id="rId38"/>
    <p:sldId id="293" r:id="rId39"/>
    <p:sldId id="294" r:id="rId40"/>
    <p:sldId id="297" r:id="rId41"/>
    <p:sldId id="298" r:id="rId42"/>
    <p:sldId id="299" r:id="rId43"/>
    <p:sldId id="300" r:id="rId44"/>
    <p:sldId id="301" r:id="rId45"/>
    <p:sldId id="302" r:id="rId46"/>
    <p:sldId id="303" r:id="rId47"/>
    <p:sldId id="304" r:id="rId48"/>
    <p:sldId id="305" r:id="rId49"/>
    <p:sldId id="308" r:id="rId50"/>
    <p:sldId id="307" r:id="rId51"/>
    <p:sldId id="309" r:id="rId52"/>
    <p:sldId id="313" r:id="rId53"/>
    <p:sldId id="314" r:id="rId54"/>
    <p:sldId id="315" r:id="rId55"/>
    <p:sldId id="310" r:id="rId56"/>
    <p:sldId id="317" r:id="rId57"/>
    <p:sldId id="318" r:id="rId58"/>
    <p:sldId id="319" r:id="rId59"/>
    <p:sldId id="320" r:id="rId60"/>
    <p:sldId id="323" r:id="rId61"/>
    <p:sldId id="322" r:id="rId62"/>
    <p:sldId id="324" r:id="rId63"/>
    <p:sldId id="329" r:id="rId64"/>
    <p:sldId id="325" r:id="rId65"/>
    <p:sldId id="326" r:id="rId66"/>
    <p:sldId id="327" r:id="rId67"/>
    <p:sldId id="330"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4/18/2022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4/18/2022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4/18/2022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Module-4</a:t>
            </a:r>
          </a:p>
        </p:txBody>
      </p:sp>
      <p:sp>
        <p:nvSpPr>
          <p:cNvPr id="3" name="Subtitle 2"/>
          <p:cNvSpPr>
            <a:spLocks noGrp="1"/>
          </p:cNvSpPr>
          <p:nvPr>
            <p:ph type="subTitle" idx="1"/>
          </p:nvPr>
        </p:nvSpPr>
        <p:spPr>
          <a:xfrm>
            <a:off x="533400" y="3228536"/>
            <a:ext cx="8077200" cy="2029264"/>
          </a:xfrm>
        </p:spPr>
        <p:txBody>
          <a:bodyPr>
            <a:normAutofit fontScale="70000" lnSpcReduction="20000"/>
          </a:bodyPr>
          <a:lstStyle/>
          <a:p>
            <a:pPr algn="l"/>
            <a:r>
              <a:rPr lang="en-US" sz="2800" b="1" dirty="0">
                <a:latin typeface="Times New Roman" panose="02020603050405020304" pitchFamily="18" charset="0"/>
                <a:cs typeface="Times New Roman" panose="02020603050405020304" pitchFamily="18" charset="0"/>
              </a:rPr>
              <a:t>Robot Coordinate Systems- Fundamental and composite rotations, homogeneous co-ordinates and transformations, Kinematic parameters, D-H representation, Direct Kinematics. The Arm equation forward Kinematic analysis of a typical robots </a:t>
            </a:r>
            <a:r>
              <a:rPr lang="en-US" sz="2800" b="1" dirty="0" err="1">
                <a:latin typeface="Times New Roman" panose="02020603050405020304" pitchFamily="18" charset="0"/>
                <a:cs typeface="Times New Roman" panose="02020603050405020304" pitchFamily="18" charset="0"/>
              </a:rPr>
              <a:t>upto</a:t>
            </a:r>
            <a:r>
              <a:rPr lang="en-US" sz="2800" b="1" dirty="0">
                <a:latin typeface="Times New Roman" panose="02020603050405020304" pitchFamily="18" charset="0"/>
                <a:cs typeface="Times New Roman" panose="02020603050405020304" pitchFamily="18" charset="0"/>
              </a:rPr>
              <a:t> 3 DOF.</a:t>
            </a:r>
          </a:p>
          <a:p>
            <a:pPr algn="l"/>
            <a:r>
              <a:rPr lang="en-US" sz="2800" b="1" dirty="0">
                <a:latin typeface="Times New Roman" panose="02020603050405020304" pitchFamily="18" charset="0"/>
                <a:cs typeface="Times New Roman" panose="02020603050405020304" pitchFamily="18" charset="0"/>
              </a:rPr>
              <a:t>Motion Planning- joint space trajectory planning-cubic polynomial, linear trajectory with parabolic blends; Cartesian space planning, Point to point </a:t>
            </a:r>
            <a:r>
              <a:rPr lang="en-US" sz="2800" b="1" dirty="0" err="1">
                <a:latin typeface="Times New Roman" panose="02020603050405020304" pitchFamily="18" charset="0"/>
                <a:cs typeface="Times New Roman" panose="02020603050405020304" pitchFamily="18" charset="0"/>
              </a:rPr>
              <a:t>vs</a:t>
            </a:r>
            <a:r>
              <a:rPr lang="en-US" sz="2800" b="1" dirty="0">
                <a:latin typeface="Times New Roman" panose="02020603050405020304" pitchFamily="18" charset="0"/>
                <a:cs typeface="Times New Roman" panose="02020603050405020304" pitchFamily="18" charset="0"/>
              </a:rPr>
              <a:t> continuous path planning.</a:t>
            </a:r>
          </a:p>
          <a:p>
            <a:pPr algn="l"/>
            <a:endParaRPr lang="en-US" b="1" dirty="0"/>
          </a:p>
        </p:txBody>
      </p:sp>
    </p:spTree>
    <p:extLst>
      <p:ext uri="{BB962C8B-B14F-4D97-AF65-F5344CB8AC3E}">
        <p14:creationId xmlns:p14="http://schemas.microsoft.com/office/powerpoint/2010/main" val="38075657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667512"/>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Mapping between rotated frames</a:t>
            </a:r>
            <a:endParaRPr lang="en-US" dirty="0"/>
          </a:p>
        </p:txBody>
      </p:sp>
      <p:sp>
        <p:nvSpPr>
          <p:cNvPr id="3" name="Content Placeholder 2"/>
          <p:cNvSpPr>
            <a:spLocks noGrp="1"/>
          </p:cNvSpPr>
          <p:nvPr>
            <p:ph idx="1"/>
          </p:nvPr>
        </p:nvSpPr>
        <p:spPr>
          <a:xfrm>
            <a:off x="457200" y="1524000"/>
            <a:ext cx="8229600" cy="4800600"/>
          </a:xfrm>
        </p:spPr>
        <p:txBody>
          <a:bodyPr/>
          <a:lstStyle/>
          <a:p>
            <a:r>
              <a:rPr lang="en-US" sz="2800" dirty="0">
                <a:latin typeface="Times New Roman" panose="02020603050405020304" pitchFamily="18" charset="0"/>
                <a:cs typeface="Times New Roman" panose="02020603050405020304" pitchFamily="18" charset="0"/>
              </a:rPr>
              <a:t>Consider the two frames frame{1} with axes X, Y, Z and frame {2} with axes U, V, W with common origin.</a:t>
            </a:r>
          </a:p>
          <a:p>
            <a:endParaRPr lang="en-US" dirty="0"/>
          </a:p>
        </p:txBody>
      </p:sp>
      <p:pic>
        <p:nvPicPr>
          <p:cNvPr id="4" name="Picture 3"/>
          <p:cNvPicPr>
            <a:picLocks noChangeAspect="1"/>
          </p:cNvPicPr>
          <p:nvPr/>
        </p:nvPicPr>
        <p:blipFill>
          <a:blip r:embed="rId2"/>
          <a:stretch>
            <a:fillRect/>
          </a:stretch>
        </p:blipFill>
        <p:spPr>
          <a:xfrm>
            <a:off x="2895600" y="2438400"/>
            <a:ext cx="4022281" cy="3832997"/>
          </a:xfrm>
          <a:prstGeom prst="rect">
            <a:avLst/>
          </a:prstGeom>
        </p:spPr>
      </p:pic>
    </p:spTree>
    <p:extLst>
      <p:ext uri="{BB962C8B-B14F-4D97-AF65-F5344CB8AC3E}">
        <p14:creationId xmlns:p14="http://schemas.microsoft.com/office/powerpoint/2010/main" val="1648399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381000"/>
                <a:ext cx="8153400" cy="5943600"/>
              </a:xfrm>
            </p:spPr>
            <p:txBody>
              <a:bodyPr>
                <a:normAutofit lnSpcReduction="10000"/>
              </a:bodyPr>
              <a:lstStyle/>
              <a:p>
                <a:r>
                  <a:rPr lang="en-US" sz="2800" dirty="0">
                    <a:latin typeface="Times New Roman" panose="02020603050405020304" pitchFamily="18" charset="0"/>
                    <a:cs typeface="Times New Roman" panose="02020603050405020304" pitchFamily="18" charset="0"/>
                  </a:rPr>
                  <a:t>The point P in the space can be represented with respect to the frames as</a:t>
                </a:r>
              </a:p>
              <a:p>
                <a:pPr marL="0" indent="0">
                  <a:buNone/>
                </a:pPr>
                <a:r>
                  <a:rPr lang="en-US" sz="2800" dirty="0">
                    <a:cs typeface="Times New Roman" panose="02020603050405020304" pitchFamily="18" charset="0"/>
                  </a:rPr>
                  <a:t>	</a:t>
                </a:r>
                <a14:m>
                  <m:oMath xmlns:m="http://schemas.openxmlformats.org/officeDocument/2006/math">
                    <m:sPre>
                      <m:sPrePr>
                        <m:ctrlPr>
                          <a:rPr lang="en-US" sz="2800" i="1">
                            <a:latin typeface="Cambria Math" panose="02040503050406030204" pitchFamily="18" charset="0"/>
                            <a:cs typeface="Times New Roman" panose="02020603050405020304" pitchFamily="18" charset="0"/>
                          </a:rPr>
                        </m:ctrlPr>
                      </m:sPrePr>
                      <m:sub/>
                      <m:sup>
                        <m:r>
                          <a:rPr lang="en-US" sz="2800">
                            <a:latin typeface="Cambria Math"/>
                            <a:cs typeface="Times New Roman" panose="02020603050405020304" pitchFamily="18" charset="0"/>
                          </a:rPr>
                          <m:t>1</m:t>
                        </m:r>
                      </m:sup>
                      <m:e>
                        <m:r>
                          <a:rPr lang="en-US" sz="2800">
                            <a:latin typeface="Cambria Math"/>
                            <a:cs typeface="Times New Roman" panose="02020603050405020304" pitchFamily="18" charset="0"/>
                          </a:rPr>
                          <m:t>𝑃</m:t>
                        </m:r>
                      </m:e>
                    </m:sPre>
                    <m:r>
                      <a:rPr lang="en-US" sz="2800">
                        <a:latin typeface="Cambria Math"/>
                        <a:cs typeface="Times New Roman" panose="02020603050405020304" pitchFamily="18" charset="0"/>
                      </a:rPr>
                      <m:t>=</m:t>
                    </m:r>
                    <m:sPre>
                      <m:sPrePr>
                        <m:ctrlPr>
                          <a:rPr lang="en-US" sz="2800" i="1">
                            <a:latin typeface="Cambria Math" panose="02040503050406030204" pitchFamily="18" charset="0"/>
                            <a:cs typeface="Times New Roman" panose="02020603050405020304" pitchFamily="18" charset="0"/>
                          </a:rPr>
                        </m:ctrlPr>
                      </m:sPrePr>
                      <m:sub/>
                      <m:sup>
                        <m:r>
                          <a:rPr lang="en-US" sz="2800">
                            <a:latin typeface="Cambria Math"/>
                            <a:cs typeface="Times New Roman" panose="02020603050405020304" pitchFamily="18" charset="0"/>
                          </a:rPr>
                          <m:t>1</m:t>
                        </m:r>
                      </m:sup>
                      <m:e>
                        <m:sSub>
                          <m:sSubPr>
                            <m:ctrlPr>
                              <a:rPr lang="en-US" sz="2800" i="1">
                                <a:latin typeface="Cambria Math" panose="02040503050406030204" pitchFamily="18" charset="0"/>
                                <a:cs typeface="Times New Roman" panose="02020603050405020304" pitchFamily="18" charset="0"/>
                              </a:rPr>
                            </m:ctrlPr>
                          </m:sSubPr>
                          <m:e>
                            <m:r>
                              <a:rPr lang="en-US" sz="2800">
                                <a:latin typeface="Cambria Math"/>
                                <a:cs typeface="Times New Roman" panose="02020603050405020304" pitchFamily="18" charset="0"/>
                              </a:rPr>
                              <m:t>𝑝</m:t>
                            </m:r>
                          </m:e>
                          <m:sub>
                            <m:r>
                              <a:rPr lang="en-US" sz="2800">
                                <a:latin typeface="Cambria Math"/>
                                <a:cs typeface="Times New Roman" panose="02020603050405020304" pitchFamily="18" charset="0"/>
                              </a:rPr>
                              <m:t>𝑥</m:t>
                            </m:r>
                          </m:sub>
                        </m:sSub>
                      </m:e>
                    </m:sPr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𝑥</m:t>
                        </m:r>
                      </m:e>
                    </m:acc>
                    <m:r>
                      <a:rPr lang="en-US" sz="2800">
                        <a:latin typeface="Cambria Math"/>
                        <a:cs typeface="Times New Roman" panose="02020603050405020304" pitchFamily="18" charset="0"/>
                      </a:rPr>
                      <m:t>+</m:t>
                    </m:r>
                    <m:sPre>
                      <m:sPrePr>
                        <m:ctrlPr>
                          <a:rPr lang="en-US" sz="2800" i="1">
                            <a:latin typeface="Cambria Math" panose="02040503050406030204" pitchFamily="18" charset="0"/>
                            <a:cs typeface="Times New Roman" panose="02020603050405020304" pitchFamily="18" charset="0"/>
                          </a:rPr>
                        </m:ctrlPr>
                      </m:sPrePr>
                      <m:sub/>
                      <m:sup>
                        <m:r>
                          <a:rPr lang="en-US" sz="2800">
                            <a:latin typeface="Cambria Math"/>
                            <a:cs typeface="Times New Roman" panose="02020603050405020304" pitchFamily="18" charset="0"/>
                          </a:rPr>
                          <m:t>1</m:t>
                        </m:r>
                      </m:sup>
                      <m:e>
                        <m:sSub>
                          <m:sSubPr>
                            <m:ctrlPr>
                              <a:rPr lang="en-US" sz="2800" i="1">
                                <a:latin typeface="Cambria Math" panose="02040503050406030204" pitchFamily="18" charset="0"/>
                                <a:cs typeface="Times New Roman" panose="02020603050405020304" pitchFamily="18" charset="0"/>
                              </a:rPr>
                            </m:ctrlPr>
                          </m:sSubPr>
                          <m:e>
                            <m:r>
                              <a:rPr lang="en-US" sz="2800">
                                <a:latin typeface="Cambria Math"/>
                                <a:cs typeface="Times New Roman" panose="02020603050405020304" pitchFamily="18" charset="0"/>
                              </a:rPr>
                              <m:t>𝑝</m:t>
                            </m:r>
                          </m:e>
                          <m:sub>
                            <m:r>
                              <a:rPr lang="en-US" sz="2800">
                                <a:latin typeface="Cambria Math"/>
                                <a:cs typeface="Times New Roman" panose="02020603050405020304" pitchFamily="18" charset="0"/>
                              </a:rPr>
                              <m:t>𝑦</m:t>
                            </m:r>
                          </m:sub>
                        </m:sSub>
                      </m:e>
                    </m:sPr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𝑦</m:t>
                        </m:r>
                      </m:e>
                    </m:acc>
                    <m:r>
                      <a:rPr lang="en-US" sz="2800">
                        <a:latin typeface="Cambria Math"/>
                        <a:cs typeface="Times New Roman" panose="02020603050405020304" pitchFamily="18" charset="0"/>
                      </a:rPr>
                      <m:t>+</m:t>
                    </m:r>
                    <m:sPre>
                      <m:sPrePr>
                        <m:ctrlPr>
                          <a:rPr lang="en-US" sz="2800" i="1">
                            <a:latin typeface="Cambria Math" panose="02040503050406030204" pitchFamily="18" charset="0"/>
                            <a:cs typeface="Times New Roman" panose="02020603050405020304" pitchFamily="18" charset="0"/>
                          </a:rPr>
                        </m:ctrlPr>
                      </m:sPrePr>
                      <m:sub/>
                      <m:sup>
                        <m:r>
                          <a:rPr lang="en-US" sz="2800">
                            <a:latin typeface="Cambria Math"/>
                            <a:cs typeface="Times New Roman" panose="02020603050405020304" pitchFamily="18" charset="0"/>
                          </a:rPr>
                          <m:t>1</m:t>
                        </m:r>
                      </m:sup>
                      <m:e>
                        <m:sSub>
                          <m:sSubPr>
                            <m:ctrlPr>
                              <a:rPr lang="en-US" sz="2800" i="1">
                                <a:latin typeface="Cambria Math" panose="02040503050406030204" pitchFamily="18" charset="0"/>
                                <a:cs typeface="Times New Roman" panose="02020603050405020304" pitchFamily="18" charset="0"/>
                              </a:rPr>
                            </m:ctrlPr>
                          </m:sSubPr>
                          <m:e>
                            <m:r>
                              <a:rPr lang="en-US" sz="2800">
                                <a:latin typeface="Cambria Math"/>
                                <a:cs typeface="Times New Roman" panose="02020603050405020304" pitchFamily="18" charset="0"/>
                              </a:rPr>
                              <m:t>𝑝</m:t>
                            </m:r>
                          </m:e>
                          <m:sub>
                            <m:r>
                              <a:rPr lang="en-US" sz="2800">
                                <a:latin typeface="Cambria Math"/>
                                <a:cs typeface="Times New Roman" panose="02020603050405020304" pitchFamily="18" charset="0"/>
                              </a:rPr>
                              <m:t>𝑧</m:t>
                            </m:r>
                          </m:sub>
                        </m:sSub>
                      </m:e>
                    </m:sPr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𝑧</m:t>
                        </m:r>
                      </m:e>
                    </m:acc>
                  </m:oMath>
                </a14:m>
                <a:r>
                  <a:rPr lang="en-US" sz="2800" dirty="0">
                    <a:latin typeface="Times New Roman" panose="02020603050405020304" pitchFamily="18" charset="0"/>
                    <a:cs typeface="Times New Roman" panose="02020603050405020304" pitchFamily="18" charset="0"/>
                  </a:rPr>
                  <a:t>………(1)</a:t>
                </a:r>
              </a:p>
              <a:p>
                <a:pPr marL="0" indent="0">
                  <a:buNone/>
                </a:pPr>
                <a:r>
                  <a:rPr lang="en-US" sz="2800" dirty="0">
                    <a:cs typeface="Times New Roman" panose="02020603050405020304" pitchFamily="18" charset="0"/>
                  </a:rPr>
                  <a:t>          </a:t>
                </a:r>
                <a14:m>
                  <m:oMath xmlns:m="http://schemas.openxmlformats.org/officeDocument/2006/math">
                    <m:sPre>
                      <m:sPrePr>
                        <m:ctrlPr>
                          <a:rPr lang="en-US" sz="2800" i="1" smtClean="0">
                            <a:latin typeface="Cambria Math" panose="02040503050406030204" pitchFamily="18" charset="0"/>
                            <a:cs typeface="Times New Roman" panose="02020603050405020304" pitchFamily="18" charset="0"/>
                          </a:rPr>
                        </m:ctrlPr>
                      </m:sPrePr>
                      <m:sub/>
                      <m:sup>
                        <m:r>
                          <a:rPr lang="en-US" sz="2800">
                            <a:latin typeface="Cambria Math"/>
                            <a:cs typeface="Times New Roman" panose="02020603050405020304" pitchFamily="18" charset="0"/>
                          </a:rPr>
                          <m:t>2</m:t>
                        </m:r>
                      </m:sup>
                      <m:e>
                        <m:r>
                          <a:rPr lang="en-US" sz="2800">
                            <a:latin typeface="Cambria Math"/>
                            <a:cs typeface="Times New Roman" panose="02020603050405020304" pitchFamily="18" charset="0"/>
                          </a:rPr>
                          <m:t>𝑃</m:t>
                        </m:r>
                      </m:e>
                    </m:sPre>
                    <m:r>
                      <a:rPr lang="en-US" sz="2800">
                        <a:latin typeface="Cambria Math"/>
                        <a:cs typeface="Times New Roman" panose="02020603050405020304" pitchFamily="18" charset="0"/>
                      </a:rPr>
                      <m:t>=</m:t>
                    </m:r>
                    <m:sPre>
                      <m:sPrePr>
                        <m:ctrlPr>
                          <a:rPr lang="en-US" sz="2800" i="1">
                            <a:latin typeface="Cambria Math" panose="02040503050406030204" pitchFamily="18" charset="0"/>
                            <a:cs typeface="Times New Roman" panose="02020603050405020304" pitchFamily="18" charset="0"/>
                          </a:rPr>
                        </m:ctrlPr>
                      </m:sPrePr>
                      <m:sub/>
                      <m:sup>
                        <m:r>
                          <a:rPr lang="en-US" sz="2800">
                            <a:latin typeface="Cambria Math"/>
                            <a:cs typeface="Times New Roman" panose="02020603050405020304" pitchFamily="18" charset="0"/>
                          </a:rPr>
                          <m:t>2</m:t>
                        </m:r>
                      </m:sup>
                      <m:e>
                        <m:sSub>
                          <m:sSubPr>
                            <m:ctrlPr>
                              <a:rPr lang="en-US" sz="2800" i="1">
                                <a:latin typeface="Cambria Math" panose="02040503050406030204" pitchFamily="18" charset="0"/>
                                <a:cs typeface="Times New Roman" panose="02020603050405020304" pitchFamily="18" charset="0"/>
                              </a:rPr>
                            </m:ctrlPr>
                          </m:sSubPr>
                          <m:e>
                            <m:r>
                              <a:rPr lang="en-US" sz="2800">
                                <a:latin typeface="Cambria Math"/>
                                <a:cs typeface="Times New Roman" panose="02020603050405020304" pitchFamily="18" charset="0"/>
                              </a:rPr>
                              <m:t>𝑝</m:t>
                            </m:r>
                          </m:e>
                          <m:sub>
                            <m:r>
                              <a:rPr lang="en-US" sz="2800">
                                <a:latin typeface="Cambria Math"/>
                                <a:cs typeface="Times New Roman" panose="02020603050405020304" pitchFamily="18" charset="0"/>
                              </a:rPr>
                              <m:t>𝑢</m:t>
                            </m:r>
                          </m:sub>
                        </m:sSub>
                      </m:e>
                    </m:sPr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𝑢</m:t>
                        </m:r>
                      </m:e>
                    </m:acc>
                    <m:r>
                      <a:rPr lang="en-US" sz="2800">
                        <a:latin typeface="Cambria Math"/>
                        <a:cs typeface="Times New Roman" panose="02020603050405020304" pitchFamily="18" charset="0"/>
                      </a:rPr>
                      <m:t>+</m:t>
                    </m:r>
                    <m:sPre>
                      <m:sPrePr>
                        <m:ctrlPr>
                          <a:rPr lang="en-US" sz="2800" i="1">
                            <a:latin typeface="Cambria Math" panose="02040503050406030204" pitchFamily="18" charset="0"/>
                            <a:cs typeface="Times New Roman" panose="02020603050405020304" pitchFamily="18" charset="0"/>
                          </a:rPr>
                        </m:ctrlPr>
                      </m:sPrePr>
                      <m:sub/>
                      <m:sup>
                        <m:r>
                          <a:rPr lang="en-US" sz="2800" b="0" i="0" smtClean="0">
                            <a:latin typeface="Cambria Math"/>
                            <a:cs typeface="Times New Roman" panose="02020603050405020304" pitchFamily="18" charset="0"/>
                          </a:rPr>
                          <m:t>2</m:t>
                        </m:r>
                      </m:sup>
                      <m:e>
                        <m:sSub>
                          <m:sSubPr>
                            <m:ctrlPr>
                              <a:rPr lang="en-US" sz="2800" i="1">
                                <a:latin typeface="Cambria Math" panose="02040503050406030204" pitchFamily="18" charset="0"/>
                                <a:cs typeface="Times New Roman" panose="02020603050405020304" pitchFamily="18" charset="0"/>
                              </a:rPr>
                            </m:ctrlPr>
                          </m:sSubPr>
                          <m:e>
                            <m:r>
                              <a:rPr lang="en-US" sz="2800">
                                <a:latin typeface="Cambria Math"/>
                                <a:cs typeface="Times New Roman" panose="02020603050405020304" pitchFamily="18" charset="0"/>
                              </a:rPr>
                              <m:t>𝑝</m:t>
                            </m:r>
                          </m:e>
                          <m:sub>
                            <m:r>
                              <a:rPr lang="en-US" sz="2800">
                                <a:latin typeface="Cambria Math"/>
                                <a:cs typeface="Times New Roman" panose="02020603050405020304" pitchFamily="18" charset="0"/>
                              </a:rPr>
                              <m:t>𝑣</m:t>
                            </m:r>
                          </m:sub>
                        </m:sSub>
                      </m:e>
                    </m:sPr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𝑣</m:t>
                        </m:r>
                      </m:e>
                    </m:acc>
                    <m:r>
                      <a:rPr lang="en-US" sz="2800">
                        <a:latin typeface="Cambria Math"/>
                        <a:cs typeface="Times New Roman" panose="02020603050405020304" pitchFamily="18" charset="0"/>
                      </a:rPr>
                      <m:t>+</m:t>
                    </m:r>
                    <m:sPre>
                      <m:sPrePr>
                        <m:ctrlPr>
                          <a:rPr lang="en-US" sz="2800" i="1">
                            <a:latin typeface="Cambria Math" panose="02040503050406030204" pitchFamily="18" charset="0"/>
                            <a:cs typeface="Times New Roman" panose="02020603050405020304" pitchFamily="18" charset="0"/>
                          </a:rPr>
                        </m:ctrlPr>
                      </m:sPrePr>
                      <m:sub/>
                      <m:sup>
                        <m:r>
                          <a:rPr lang="en-US" sz="2800" b="0" i="0" smtClean="0">
                            <a:latin typeface="Cambria Math"/>
                            <a:cs typeface="Times New Roman" panose="02020603050405020304" pitchFamily="18" charset="0"/>
                          </a:rPr>
                          <m:t>2</m:t>
                        </m:r>
                      </m:sup>
                      <m:e>
                        <m:sSub>
                          <m:sSubPr>
                            <m:ctrlPr>
                              <a:rPr lang="en-US" sz="2800" i="1">
                                <a:latin typeface="Cambria Math" panose="02040503050406030204" pitchFamily="18" charset="0"/>
                                <a:cs typeface="Times New Roman" panose="02020603050405020304" pitchFamily="18" charset="0"/>
                              </a:rPr>
                            </m:ctrlPr>
                          </m:sSubPr>
                          <m:e>
                            <m:r>
                              <a:rPr lang="en-US" sz="2800">
                                <a:latin typeface="Cambria Math"/>
                                <a:cs typeface="Times New Roman" panose="02020603050405020304" pitchFamily="18" charset="0"/>
                              </a:rPr>
                              <m:t>𝑝</m:t>
                            </m:r>
                          </m:e>
                          <m:sub>
                            <m:r>
                              <a:rPr lang="en-US" sz="2800">
                                <a:latin typeface="Cambria Math"/>
                                <a:cs typeface="Times New Roman" panose="02020603050405020304" pitchFamily="18" charset="0"/>
                              </a:rPr>
                              <m:t>𝑤</m:t>
                            </m:r>
                          </m:sub>
                        </m:sSub>
                      </m:e>
                    </m:sPr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𝑤</m:t>
                        </m:r>
                      </m:e>
                    </m:acc>
                  </m:oMath>
                </a14:m>
                <a:r>
                  <a:rPr lang="en-US" sz="2800" dirty="0">
                    <a:latin typeface="Times New Roman" panose="02020603050405020304" pitchFamily="18" charset="0"/>
                    <a:cs typeface="Times New Roman" panose="02020603050405020304" pitchFamily="18" charset="0"/>
                  </a:rPr>
                  <a:t>…… (2) </a:t>
                </a:r>
              </a:p>
              <a:p>
                <a:r>
                  <a:rPr lang="en-US" sz="2800" dirty="0">
                    <a:latin typeface="Times New Roman" panose="02020603050405020304" pitchFamily="18" charset="0"/>
                    <a:cs typeface="Times New Roman" panose="02020603050405020304" pitchFamily="18" charset="0"/>
                  </a:rPr>
                  <a:t>As the point P is same both the descriptions will be related.</a:t>
                </a:r>
              </a:p>
              <a:p>
                <a:r>
                  <a:rPr lang="en-US" sz="2800" dirty="0">
                    <a:latin typeface="Times New Roman" panose="02020603050405020304" pitchFamily="18" charset="0"/>
                    <a:cs typeface="Times New Roman" panose="02020603050405020304" pitchFamily="18" charset="0"/>
                  </a:rPr>
                  <a:t>If the description of point P in frame {2} is known and its description in frame {1} is to be found.</a:t>
                </a:r>
              </a:p>
              <a:p>
                <a:r>
                  <a:rPr lang="en-US" sz="2800" dirty="0">
                    <a:latin typeface="Times New Roman" panose="02020603050405020304" pitchFamily="18" charset="0"/>
                    <a:cs typeface="Times New Roman" panose="02020603050405020304" pitchFamily="18" charset="0"/>
                  </a:rPr>
                  <a:t>This is accomplished by projecting the vector </a:t>
                </a: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 on to the coordinate frame {1}.</a:t>
                </a:r>
              </a:p>
              <a:p>
                <a:r>
                  <a:rPr lang="en-US" sz="2800" b="1" dirty="0">
                    <a:solidFill>
                      <a:srgbClr val="FF0000"/>
                    </a:solidFill>
                    <a:latin typeface="Times New Roman" panose="02020603050405020304" pitchFamily="18" charset="0"/>
                    <a:cs typeface="Times New Roman" panose="02020603050405020304" pitchFamily="18" charset="0"/>
                  </a:rPr>
                  <a:t>Projection of </a:t>
                </a:r>
                <a:r>
                  <a:rPr lang="en-US" sz="2800" b="1" baseline="30000" dirty="0">
                    <a:solidFill>
                      <a:srgbClr val="FF0000"/>
                    </a:solidFill>
                    <a:latin typeface="Times New Roman" panose="02020603050405020304" pitchFamily="18" charset="0"/>
                    <a:cs typeface="Times New Roman" panose="02020603050405020304" pitchFamily="18" charset="0"/>
                  </a:rPr>
                  <a:t>2</a:t>
                </a:r>
                <a:r>
                  <a:rPr lang="en-US" sz="2800" b="1" dirty="0">
                    <a:solidFill>
                      <a:srgbClr val="FF0000"/>
                    </a:solidFill>
                    <a:latin typeface="Times New Roman" panose="02020603050405020304" pitchFamily="18" charset="0"/>
                    <a:cs typeface="Times New Roman" panose="02020603050405020304" pitchFamily="18" charset="0"/>
                  </a:rPr>
                  <a:t>P on frame {1} are obtained by taking the dot product of </a:t>
                </a:r>
                <a:r>
                  <a:rPr lang="en-US" sz="2800" b="1" baseline="30000" dirty="0">
                    <a:solidFill>
                      <a:srgbClr val="FF0000"/>
                    </a:solidFill>
                    <a:latin typeface="Times New Roman" panose="02020603050405020304" pitchFamily="18" charset="0"/>
                    <a:cs typeface="Times New Roman" panose="02020603050405020304" pitchFamily="18" charset="0"/>
                  </a:rPr>
                  <a:t>2</a:t>
                </a:r>
                <a:r>
                  <a:rPr lang="en-US" sz="2800" b="1" dirty="0">
                    <a:solidFill>
                      <a:srgbClr val="FF0000"/>
                    </a:solidFill>
                    <a:latin typeface="Times New Roman" panose="02020603050405020304" pitchFamily="18" charset="0"/>
                    <a:cs typeface="Times New Roman" panose="02020603050405020304" pitchFamily="18" charset="0"/>
                  </a:rPr>
                  <a:t>P with the unit vector of frame{1}.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381000"/>
                <a:ext cx="8153400" cy="5943600"/>
              </a:xfrm>
              <a:blipFill rotWithShape="1">
                <a:blip r:embed="rId2"/>
                <a:stretch>
                  <a:fillRect l="-1571" t="-1744" r="-2319" b="-4821"/>
                </a:stretch>
              </a:blipFill>
            </p:spPr>
            <p:txBody>
              <a:bodyPr/>
              <a:lstStyle/>
              <a:p>
                <a:r>
                  <a:rPr lang="en-US">
                    <a:noFill/>
                  </a:rPr>
                  <a:t> </a:t>
                </a:r>
              </a:p>
            </p:txBody>
          </p:sp>
        </mc:Fallback>
      </mc:AlternateContent>
    </p:spTree>
    <p:extLst>
      <p:ext uri="{BB962C8B-B14F-4D97-AF65-F5344CB8AC3E}">
        <p14:creationId xmlns:p14="http://schemas.microsoft.com/office/powerpoint/2010/main" val="2386674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381000"/>
                <a:ext cx="8153400" cy="5943600"/>
              </a:xfrm>
            </p:spPr>
            <p:txBody>
              <a:bodyPr>
                <a:normAutofit/>
              </a:bodyPr>
              <a:lstStyle/>
              <a:p>
                <a:r>
                  <a:rPr lang="en-US" sz="2400" dirty="0">
                    <a:latin typeface="Times New Roman" panose="02020603050405020304" pitchFamily="18" charset="0"/>
                    <a:cs typeface="Times New Roman" panose="02020603050405020304" pitchFamily="18" charset="0"/>
                  </a:rPr>
                  <a:t>Thus the projections will be</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i="1" baseline="30000">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𝑃</m:t>
                      </m:r>
                      <m:r>
                        <a:rPr lang="en-US" sz="2400" i="1" baseline="-250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rPr>
                        <m:t>𝑃</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𝑢</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𝑢</m:t>
                          </m:r>
                        </m:e>
                      </m:acc>
                      <m:r>
                        <a:rPr lang="en-US" sz="2400">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𝑣</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𝑣</m:t>
                          </m:r>
                        </m:e>
                      </m:acc>
                      <m:r>
                        <a:rPr lang="en-US" sz="2400">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𝑤</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𝑤</m:t>
                          </m:r>
                        </m:e>
                      </m:acc>
                    </m:oMath>
                  </m:oMathPara>
                </a14:m>
                <a:endParaRPr lang="en-US"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sz="2400" i="1" baseline="30000">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𝑃</m:t>
                      </m:r>
                      <m:r>
                        <a:rPr lang="en-US" sz="2400" i="1" baseline="-25000">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rPr>
                        <m:t>𝑃</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𝑢</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𝑢</m:t>
                          </m:r>
                        </m:e>
                      </m:acc>
                      <m:r>
                        <a:rPr lang="en-US" sz="2400">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𝑣</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𝑣</m:t>
                          </m:r>
                        </m:e>
                      </m:acc>
                      <m:r>
                        <a:rPr lang="en-US" sz="2400">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𝑤</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𝑤</m:t>
                          </m:r>
                        </m:e>
                      </m:acc>
                    </m:oMath>
                  </m:oMathPara>
                </a14:m>
                <a:endParaRPr lang="en-US"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sz="2400" i="1" baseline="30000">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𝑃</m:t>
                      </m:r>
                      <m:r>
                        <a:rPr lang="en-US" sz="2400" i="1" baseline="-25000">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rPr>
                        <m:t>𝑃</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𝑢</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𝑢</m:t>
                          </m:r>
                        </m:e>
                      </m:acc>
                      <m:r>
                        <a:rPr lang="en-US" sz="2400">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𝑣</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𝑣</m:t>
                          </m:r>
                        </m:e>
                      </m:acc>
                      <m:r>
                        <a:rPr lang="en-US" sz="2400">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𝑤</m:t>
                      </m:r>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𝑤</m:t>
                          </m:r>
                        </m:e>
                      </m:acc>
                    </m:oMath>
                  </m:oMathPara>
                </a14:m>
                <a:endParaRPr lang="en-US" sz="2400" dirty="0"/>
              </a:p>
              <a:p>
                <a:r>
                  <a:rPr lang="en-US" sz="2400" dirty="0">
                    <a:latin typeface="Times New Roman" panose="02020603050405020304" pitchFamily="18" charset="0"/>
                    <a:cs typeface="Times New Roman" panose="02020603050405020304" pitchFamily="18" charset="0"/>
                  </a:rPr>
                  <a:t>In matrix form</a:t>
                </a:r>
              </a:p>
              <a:p>
                <a:pPr marL="0" indent="0" algn="ctr">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400" i="1">
                            <a:latin typeface="Cambria Math" panose="02040503050406030204" pitchFamily="18" charset="0"/>
                            <a:cs typeface="Times New Roman" panose="02020603050405020304" pitchFamily="18" charset="0"/>
                          </a:rPr>
                        </m:ctrlPr>
                      </m:dPr>
                      <m:e>
                        <m:m>
                          <m:mPr>
                            <m:mcs>
                              <m:mc>
                                <m:mcPr>
                                  <m:count m:val="1"/>
                                  <m:mcJc m:val="center"/>
                                </m:mcPr>
                              </m:mc>
                            </m:mcs>
                            <m:ctrlPr>
                              <a:rPr lang="en-US" sz="2400" i="1">
                                <a:latin typeface="Cambria Math" panose="02040503050406030204" pitchFamily="18" charset="0"/>
                                <a:cs typeface="Times New Roman" panose="02020603050405020304" pitchFamily="18" charset="0"/>
                              </a:rPr>
                            </m:ctrlPr>
                          </m:mPr>
                          <m:mr>
                            <m:e>
                              <m:r>
                                <a:rPr lang="en-US" sz="2400" i="1" baseline="30000">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𝑃</m:t>
                              </m:r>
                              <m:r>
                                <a:rPr lang="en-US" sz="2400" i="1" baseline="-25000">
                                  <a:latin typeface="Cambria Math" panose="02040503050406030204" pitchFamily="18" charset="0"/>
                                  <a:cs typeface="Times New Roman" panose="02020603050405020304" pitchFamily="18" charset="0"/>
                                </a:rPr>
                                <m:t>𝑥</m:t>
                              </m:r>
                            </m:e>
                          </m:mr>
                          <m:mr>
                            <m:e>
                              <m:r>
                                <a:rPr lang="en-US" sz="2400" i="1" baseline="30000">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𝑃</m:t>
                              </m:r>
                              <m:r>
                                <a:rPr lang="en-US" sz="2400" i="1" baseline="-25000">
                                  <a:latin typeface="Cambria Math" panose="02040503050406030204" pitchFamily="18" charset="0"/>
                                  <a:cs typeface="Times New Roman" panose="02020603050405020304" pitchFamily="18" charset="0"/>
                                </a:rPr>
                                <m:t>𝑦</m:t>
                              </m:r>
                            </m:e>
                          </m:mr>
                          <m:mr>
                            <m:e>
                              <m:r>
                                <a:rPr lang="en-US" sz="2400" i="1" baseline="30000">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𝑃</m:t>
                              </m:r>
                              <m:r>
                                <a:rPr lang="en-US" sz="2400" i="1" baseline="-25000">
                                  <a:latin typeface="Cambria Math" panose="02040503050406030204" pitchFamily="18" charset="0"/>
                                  <a:cs typeface="Times New Roman" panose="02020603050405020304" pitchFamily="18" charset="0"/>
                                </a:rPr>
                                <m:t>𝑧</m:t>
                              </m:r>
                            </m:e>
                          </m:mr>
                        </m:m>
                      </m:e>
                    </m:d>
                    <m:r>
                      <a:rPr lang="en-US" sz="2400" i="1">
                        <a:latin typeface="Cambria Math" panose="02040503050406030204" pitchFamily="18" charset="0"/>
                        <a:cs typeface="Times New Roman" panose="02020603050405020304" pitchFamily="18" charset="0"/>
                      </a:rPr>
                      <m:t>=</m:t>
                    </m:r>
                    <m:d>
                      <m:dPr>
                        <m:begChr m:val="["/>
                        <m:endChr m:val="]"/>
                        <m:ctrlPr>
                          <a:rPr lang="en-US" sz="2400" i="1">
                            <a:latin typeface="Cambria Math" panose="02040503050406030204" pitchFamily="18" charset="0"/>
                            <a:cs typeface="Times New Roman" panose="02020603050405020304" pitchFamily="18" charset="0"/>
                          </a:rPr>
                        </m:ctrlPr>
                      </m:dPr>
                      <m:e>
                        <m:m>
                          <m:mPr>
                            <m:mcs>
                              <m:mc>
                                <m:mcPr>
                                  <m:count m:val="3"/>
                                  <m:mcJc m:val="center"/>
                                </m:mcPr>
                              </m:mc>
                            </m:mcs>
                            <m:ctrlPr>
                              <a:rPr lang="en-US" sz="2400" i="1">
                                <a:latin typeface="Cambria Math" panose="02040503050406030204" pitchFamily="18" charset="0"/>
                                <a:cs typeface="Times New Roman" panose="02020603050405020304" pitchFamily="18" charset="0"/>
                              </a:rPr>
                            </m:ctrlPr>
                          </m:mPr>
                          <m:mr>
                            <m:e>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𝑢</m:t>
                                  </m:r>
                                </m:e>
                              </m:acc>
                            </m:e>
                            <m:e>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𝑣</m:t>
                                  </m:r>
                                </m:e>
                              </m:acc>
                            </m:e>
                            <m:e>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𝑤</m:t>
                                  </m:r>
                                </m:e>
                              </m:acc>
                            </m:e>
                          </m:mr>
                          <m:m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𝑢</m:t>
                                  </m:r>
                                </m:e>
                              </m:acc>
                            </m:e>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𝑣</m:t>
                                  </m:r>
                                </m:e>
                              </m:acc>
                            </m:e>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𝑤</m:t>
                                  </m:r>
                                </m:e>
                              </m:acc>
                            </m:e>
                          </m:mr>
                          <m:m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𝑢</m:t>
                                  </m:r>
                                </m:e>
                              </m:acc>
                            </m:e>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𝑣</m:t>
                                  </m:r>
                                </m:e>
                              </m:acc>
                            </m:e>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𝑤</m:t>
                                  </m:r>
                                </m:e>
                              </m:acc>
                            </m:e>
                          </m:mr>
                        </m:m>
                      </m:e>
                    </m:d>
                    <m:d>
                      <m:dPr>
                        <m:begChr m:val="["/>
                        <m:endChr m:val="]"/>
                        <m:ctrlPr>
                          <a:rPr lang="en-US" sz="2400" i="1">
                            <a:latin typeface="Cambria Math" panose="02040503050406030204" pitchFamily="18" charset="0"/>
                            <a:cs typeface="Times New Roman" panose="02020603050405020304" pitchFamily="18" charset="0"/>
                          </a:rPr>
                        </m:ctrlPr>
                      </m:dPr>
                      <m:e>
                        <m:m>
                          <m:mPr>
                            <m:mcs>
                              <m:mc>
                                <m:mcPr>
                                  <m:count m:val="1"/>
                                  <m:mcJc m:val="center"/>
                                </m:mcPr>
                              </m:mc>
                            </m:mcs>
                            <m:ctrlPr>
                              <a:rPr lang="en-US" sz="2400" i="1">
                                <a:latin typeface="Cambria Math" panose="02040503050406030204" pitchFamily="18" charset="0"/>
                                <a:cs typeface="Times New Roman" panose="02020603050405020304" pitchFamily="18" charset="0"/>
                              </a:rPr>
                            </m:ctrlPr>
                          </m:mPr>
                          <m:mr>
                            <m:e>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𝑢</m:t>
                              </m:r>
                            </m:e>
                          </m:mr>
                          <m:mr>
                            <m:e>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𝑣</m:t>
                              </m:r>
                            </m:e>
                          </m:mr>
                          <m:mr>
                            <m:e>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𝑝</m:t>
                              </m:r>
                              <m:r>
                                <a:rPr lang="en-US" sz="2400" i="1" baseline="-25000">
                                  <a:latin typeface="Cambria Math" panose="02040503050406030204" pitchFamily="18" charset="0"/>
                                  <a:cs typeface="Times New Roman" panose="02020603050405020304" pitchFamily="18" charset="0"/>
                                </a:rPr>
                                <m:t>𝑤</m:t>
                              </m:r>
                            </m:e>
                          </m:mr>
                        </m:m>
                      </m:e>
                    </m:d>
                  </m:oMath>
                </a14:m>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baseline="30000">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𝑃</m:t>
                      </m:r>
                      <m:r>
                        <a:rPr lang="en-US" sz="2400" i="1">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𝑅</m:t>
                      </m:r>
                      <m:r>
                        <a:rPr lang="en-US" sz="2400" i="1" baseline="-25000">
                          <a:latin typeface="Cambria Math" panose="02040503050406030204" pitchFamily="18" charset="0"/>
                          <a:cs typeface="Times New Roman" panose="02020603050405020304" pitchFamily="18" charset="0"/>
                        </a:rPr>
                        <m:t>2 </m:t>
                      </m:r>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𝑃</m:t>
                      </m:r>
                    </m:oMath>
                  </m:oMathPara>
                </a14:m>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r>
                      <a:rPr lang="en-US" sz="2400" baseline="30000">
                        <a:latin typeface="Cambria Math" panose="02040503050406030204" pitchFamily="18" charset="0"/>
                        <a:cs typeface="Times New Roman" panose="02020603050405020304" pitchFamily="18" charset="0"/>
                      </a:rPr>
                      <m:t>1</m:t>
                    </m:r>
                    <m:r>
                      <m:rPr>
                        <m:sty m:val="p"/>
                      </m:rPr>
                      <a:rPr lang="en-US" sz="2400">
                        <a:latin typeface="Cambria Math" panose="02040503050406030204" pitchFamily="18" charset="0"/>
                        <a:cs typeface="Times New Roman" panose="02020603050405020304" pitchFamily="18" charset="0"/>
                      </a:rPr>
                      <m:t>R</m:t>
                    </m:r>
                    <m:r>
                      <a:rPr lang="en-US" sz="2400" baseline="-25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m:t>
                    </m:r>
                    <m:d>
                      <m:dPr>
                        <m:begChr m:val="["/>
                        <m:endChr m:val="]"/>
                        <m:ctrlPr>
                          <a:rPr lang="en-US" sz="2400" i="1">
                            <a:latin typeface="Cambria Math" panose="02040503050406030204" pitchFamily="18" charset="0"/>
                            <a:cs typeface="Times New Roman" panose="02020603050405020304" pitchFamily="18" charset="0"/>
                          </a:rPr>
                        </m:ctrlPr>
                      </m:dPr>
                      <m:e>
                        <m:m>
                          <m:mPr>
                            <m:mcs>
                              <m:mc>
                                <m:mcPr>
                                  <m:count m:val="3"/>
                                  <m:mcJc m:val="center"/>
                                </m:mcPr>
                              </m:mc>
                            </m:mcs>
                            <m:ctrlPr>
                              <a:rPr lang="en-US" sz="2400" i="1">
                                <a:latin typeface="Cambria Math" panose="02040503050406030204" pitchFamily="18" charset="0"/>
                                <a:cs typeface="Times New Roman" panose="02020603050405020304" pitchFamily="18" charset="0"/>
                              </a:rPr>
                            </m:ctrlPr>
                          </m:mPr>
                          <m:mr>
                            <m:e>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𝑢</m:t>
                                  </m:r>
                                </m:e>
                              </m:acc>
                            </m:e>
                            <m:e>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𝑣</m:t>
                                  </m:r>
                                </m:e>
                              </m:acc>
                            </m:e>
                            <m:e>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𝑤</m:t>
                                  </m:r>
                                </m:e>
                              </m:acc>
                            </m:e>
                          </m:mr>
                          <m:m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𝑢</m:t>
                                  </m:r>
                                </m:e>
                              </m:acc>
                            </m:e>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𝑣</m:t>
                                  </m:r>
                                </m:e>
                              </m:acc>
                            </m:e>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𝑤</m:t>
                                  </m:r>
                                </m:e>
                              </m:acc>
                            </m:e>
                          </m:mr>
                          <m:m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𝑢</m:t>
                                  </m:r>
                                </m:e>
                              </m:acc>
                            </m:e>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𝑣</m:t>
                                  </m:r>
                                </m:e>
                              </m:acc>
                            </m:e>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e>
                              </m:acc>
                              <m:acc>
                                <m:accPr>
                                  <m:chr m:val="̂"/>
                                  <m:ctrlPr>
                                    <a:rPr lang="en-US" sz="2400" i="1">
                                      <a:latin typeface="Cambria Math" panose="02040503050406030204" pitchFamily="18" charset="0"/>
                                      <a:cs typeface="Times New Roman" panose="02020603050405020304" pitchFamily="18" charset="0"/>
                                    </a:rPr>
                                  </m:ctrlPr>
                                </m:accPr>
                                <m:e>
                                  <m:r>
                                    <a:rPr lang="en-US" sz="2400">
                                      <a:latin typeface="Cambria Math" panose="02040503050406030204" pitchFamily="18" charset="0"/>
                                      <a:cs typeface="Times New Roman" panose="02020603050405020304" pitchFamily="18" charset="0"/>
                                    </a:rPr>
                                    <m:t>𝑤</m:t>
                                  </m:r>
                                </m:e>
                              </m:acc>
                            </m:e>
                          </m:mr>
                        </m:m>
                      </m:e>
                    </m:d>
                  </m:oMath>
                </a14:m>
                <a:r>
                  <a:rPr lang="en-US" sz="2400" dirty="0">
                    <a:latin typeface="Times New Roman" panose="02020603050405020304" pitchFamily="18" charset="0"/>
                    <a:cs typeface="Times New Roman" panose="02020603050405020304" pitchFamily="18" charset="0"/>
                  </a:rPr>
                  <a:t>………..(4)</a:t>
                </a: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381000"/>
                <a:ext cx="8153400" cy="5943600"/>
              </a:xfrm>
              <a:blipFill rotWithShape="1">
                <a:blip r:embed="rId2"/>
                <a:stretch>
                  <a:fillRect l="-1197" t="-821" b="-13641"/>
                </a:stretch>
              </a:blipFill>
            </p:spPr>
            <p:txBody>
              <a:bodyPr/>
              <a:lstStyle/>
              <a:p>
                <a:r>
                  <a:rPr lang="en-US">
                    <a:noFill/>
                  </a:rPr>
                  <a:t> </a:t>
                </a:r>
              </a:p>
            </p:txBody>
          </p:sp>
        </mc:Fallback>
      </mc:AlternateContent>
    </p:spTree>
    <p:extLst>
      <p:ext uri="{BB962C8B-B14F-4D97-AF65-F5344CB8AC3E}">
        <p14:creationId xmlns:p14="http://schemas.microsoft.com/office/powerpoint/2010/main" val="518936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8229600" cy="181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498764" y="1981200"/>
                <a:ext cx="7924800" cy="55333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Similarly the rotational matrix </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R</a:t>
                </a:r>
                <a:r>
                  <a:rPr lang="en-US" sz="2000" baseline="-25000" dirty="0">
                    <a:latin typeface="Times New Roman" panose="02020603050405020304" pitchFamily="18" charset="0"/>
                    <a:cs typeface="Times New Roman" panose="02020603050405020304" pitchFamily="18" charset="0"/>
                  </a:rPr>
                  <a:t>1 </a:t>
                </a:r>
                <a:r>
                  <a:rPr lang="en-US" sz="2000" dirty="0">
                    <a:latin typeface="Times New Roman" panose="02020603050405020304" pitchFamily="18" charset="0"/>
                    <a:cs typeface="Times New Roman" panose="02020603050405020304" pitchFamily="18" charset="0"/>
                  </a:rPr>
                  <a:t>which expresses frame {1} as seen from frame {2} is.</a:t>
                </a:r>
              </a:p>
              <a:p>
                <a14:m>
                  <m:oMath xmlns:m="http://schemas.openxmlformats.org/officeDocument/2006/math">
                    <m:r>
                      <m:rPr>
                        <m:nor/>
                      </m:rPr>
                      <a:rPr lang="en-US" sz="2000" baseline="30000" dirty="0">
                        <a:latin typeface="Times New Roman" panose="02020603050405020304" pitchFamily="18" charset="0"/>
                        <a:cs typeface="Times New Roman" panose="02020603050405020304" pitchFamily="18" charset="0"/>
                      </a:rPr>
                      <m:t>2</m:t>
                    </m:r>
                    <m:r>
                      <m:rPr>
                        <m:nor/>
                      </m:rPr>
                      <a:rPr lang="en-US" sz="2000" dirty="0">
                        <a:latin typeface="Times New Roman" panose="02020603050405020304" pitchFamily="18" charset="0"/>
                        <a:cs typeface="Times New Roman" panose="02020603050405020304" pitchFamily="18" charset="0"/>
                      </a:rPr>
                      <m:t>R</m:t>
                    </m:r>
                    <m:r>
                      <m:rPr>
                        <m:nor/>
                      </m:rPr>
                      <a:rPr lang="en-US" sz="2000" baseline="-25000" dirty="0">
                        <a:latin typeface="Times New Roman" panose="02020603050405020304" pitchFamily="18" charset="0"/>
                        <a:cs typeface="Times New Roman" panose="02020603050405020304" pitchFamily="18" charset="0"/>
                      </a:rPr>
                      <m:t>1</m:t>
                    </m:r>
                    <m:r>
                      <a:rPr lang="en-US" sz="2000" i="1">
                        <a:latin typeface="Cambria Math" panose="02040503050406030204" pitchFamily="18" charset="0"/>
                        <a:cs typeface="Times New Roman" panose="02020603050405020304" pitchFamily="18" charset="0"/>
                      </a:rPr>
                      <m:t>=</m:t>
                    </m:r>
                    <m:d>
                      <m:dPr>
                        <m:begChr m:val="["/>
                        <m:endChr m:val="]"/>
                        <m:ctrlPr>
                          <a:rPr lang="en-US" sz="2000" i="1">
                            <a:latin typeface="Cambria Math" panose="02040503050406030204" pitchFamily="18" charset="0"/>
                            <a:cs typeface="Times New Roman" panose="02020603050405020304" pitchFamily="18" charset="0"/>
                          </a:rPr>
                        </m:ctrlPr>
                      </m:dPr>
                      <m:e>
                        <m:m>
                          <m:mPr>
                            <m:mcs>
                              <m:mc>
                                <m:mcPr>
                                  <m:count m:val="3"/>
                                  <m:mcJc m:val="center"/>
                                </m:mcPr>
                              </m:mc>
                            </m:mcs>
                            <m:ctrlPr>
                              <a:rPr lang="en-US" sz="2000" i="1">
                                <a:latin typeface="Cambria Math" panose="02040503050406030204" pitchFamily="18" charset="0"/>
                                <a:cs typeface="Times New Roman" panose="02020603050405020304" pitchFamily="18" charset="0"/>
                              </a:rPr>
                            </m:ctrlPr>
                          </m:mPr>
                          <m:mr>
                            <m:e>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𝑢</m:t>
                                  </m:r>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𝑥</m:t>
                                  </m:r>
                                </m:e>
                              </m:acc>
                            </m:e>
                            <m:e>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𝑢</m:t>
                                  </m:r>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r>
                                    <a:rPr lang="en-US" sz="2000" i="1">
                                      <a:latin typeface="Cambria Math" panose="02040503050406030204" pitchFamily="18" charset="0"/>
                                      <a:cs typeface="Times New Roman" panose="02020603050405020304" pitchFamily="18" charset="0"/>
                                    </a:rPr>
                                    <m:t>𝑦</m:t>
                                  </m:r>
                                </m:e>
                              </m:acc>
                            </m:e>
                            <m:e>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𝑢</m:t>
                                  </m:r>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r>
                                    <a:rPr lang="en-US" sz="2000" i="1">
                                      <a:latin typeface="Cambria Math" panose="02040503050406030204" pitchFamily="18" charset="0"/>
                                      <a:cs typeface="Times New Roman" panose="02020603050405020304" pitchFamily="18" charset="0"/>
                                    </a:rPr>
                                    <m:t>𝑧</m:t>
                                  </m:r>
                                </m:e>
                              </m:acc>
                            </m:e>
                          </m:mr>
                          <m:mr>
                            <m:e>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𝑣</m:t>
                                  </m:r>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𝑥</m:t>
                                  </m:r>
                                </m:e>
                              </m:acc>
                            </m:e>
                            <m:e>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𝑣</m:t>
                                  </m:r>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r>
                                    <a:rPr lang="en-US" sz="2000" i="1">
                                      <a:latin typeface="Cambria Math" panose="02040503050406030204" pitchFamily="18" charset="0"/>
                                      <a:cs typeface="Times New Roman" panose="02020603050405020304" pitchFamily="18" charset="0"/>
                                    </a:rPr>
                                    <m:t>𝑦</m:t>
                                  </m:r>
                                </m:e>
                              </m:acc>
                            </m:e>
                            <m:e>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𝑣</m:t>
                                  </m:r>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r>
                                    <a:rPr lang="en-US" sz="2000" i="1">
                                      <a:latin typeface="Cambria Math" panose="02040503050406030204" pitchFamily="18" charset="0"/>
                                      <a:cs typeface="Times New Roman" panose="02020603050405020304" pitchFamily="18" charset="0"/>
                                    </a:rPr>
                                    <m:t>𝑧</m:t>
                                  </m:r>
                                </m:e>
                              </m:acc>
                            </m:e>
                          </m:mr>
                          <m:mr>
                            <m:e>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𝑤</m:t>
                                  </m:r>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𝑥</m:t>
                                  </m:r>
                                </m:e>
                              </m:acc>
                            </m:e>
                            <m:e>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𝑤</m:t>
                                  </m:r>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r>
                                    <a:rPr lang="en-US" sz="2000" i="1">
                                      <a:latin typeface="Cambria Math" panose="02040503050406030204" pitchFamily="18" charset="0"/>
                                      <a:cs typeface="Times New Roman" panose="02020603050405020304" pitchFamily="18" charset="0"/>
                                    </a:rPr>
                                    <m:t>𝑦</m:t>
                                  </m:r>
                                </m:e>
                              </m:acc>
                            </m:e>
                            <m:e>
                              <m:acc>
                                <m:accPr>
                                  <m:chr m:val="̂"/>
                                  <m:ctrlPr>
                                    <a:rPr lang="en-US" sz="2000" i="1">
                                      <a:latin typeface="Cambria Math" panose="02040503050406030204" pitchFamily="18" charset="0"/>
                                      <a:cs typeface="Times New Roman" panose="02020603050405020304" pitchFamily="18" charset="0"/>
                                    </a:rPr>
                                  </m:ctrlPr>
                                </m:accPr>
                                <m:e>
                                  <m:r>
                                    <a:rPr lang="en-US" sz="2000">
                                      <a:latin typeface="Cambria Math" panose="02040503050406030204" pitchFamily="18" charset="0"/>
                                      <a:cs typeface="Times New Roman" panose="02020603050405020304" pitchFamily="18" charset="0"/>
                                    </a:rPr>
                                    <m:t>𝑤</m:t>
                                  </m:r>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r>
                                    <a:rPr lang="en-US" sz="2000" i="1">
                                      <a:latin typeface="Cambria Math" panose="02040503050406030204" pitchFamily="18" charset="0"/>
                                      <a:cs typeface="Times New Roman" panose="02020603050405020304" pitchFamily="18" charset="0"/>
                                    </a:rPr>
                                    <m:t>𝑧</m:t>
                                  </m:r>
                                </m:e>
                              </m:acc>
                            </m:e>
                          </m:mr>
                        </m:m>
                      </m:e>
                    </m:d>
                  </m:oMath>
                </a14:m>
                <a:r>
                  <a:rPr lang="en-US" sz="2000" dirty="0">
                    <a:latin typeface="Times New Roman" panose="02020603050405020304" pitchFamily="18" charset="0"/>
                    <a:cs typeface="Times New Roman" panose="02020603050405020304" pitchFamily="18" charset="0"/>
                  </a:rPr>
                  <a:t>…………(5)</a:t>
                </a:r>
              </a:p>
              <a:p>
                <a:r>
                  <a:rPr lang="en-US" sz="2000" dirty="0">
                    <a:latin typeface="Times New Roman" panose="02020603050405020304" pitchFamily="18" charset="0"/>
                    <a:cs typeface="Times New Roman" panose="02020603050405020304" pitchFamily="18" charset="0"/>
                  </a:rPr>
                  <a:t>And a point in frame 1 is transformed to frame 2 using</a:t>
                </a:r>
              </a:p>
              <a:p>
                <a:pPr>
                  <a:lnSpc>
                    <a:spcPct val="150000"/>
                  </a:lnSpc>
                </a:pPr>
                <a14:m>
                  <m:oMath xmlns:m="http://schemas.openxmlformats.org/officeDocument/2006/math">
                    <m:r>
                      <a:rPr lang="en-US" sz="2000" i="1" baseline="30000">
                        <a:latin typeface="Cambria Math" panose="02040503050406030204" pitchFamily="18" charset="0"/>
                        <a:cs typeface="Times New Roman" panose="02020603050405020304" pitchFamily="18" charset="0"/>
                      </a:rPr>
                      <m:t>2</m:t>
                    </m:r>
                    <m:r>
                      <a:rPr lang="en-US" sz="2000" i="1">
                        <a:latin typeface="Cambria Math" panose="02040503050406030204" pitchFamily="18" charset="0"/>
                        <a:cs typeface="Times New Roman" panose="02020603050405020304" pitchFamily="18" charset="0"/>
                      </a:rPr>
                      <m:t>𝑃</m:t>
                    </m:r>
                    <m:r>
                      <a:rPr lang="en-US" sz="2000" i="1">
                        <a:latin typeface="Cambria Math" panose="02040503050406030204" pitchFamily="18" charset="0"/>
                        <a:cs typeface="Times New Roman" panose="02020603050405020304" pitchFamily="18" charset="0"/>
                      </a:rPr>
                      <m:t>=2</m:t>
                    </m:r>
                    <m:r>
                      <a:rPr lang="en-US" sz="2000" i="1">
                        <a:latin typeface="Cambria Math" panose="02040503050406030204" pitchFamily="18" charset="0"/>
                        <a:cs typeface="Times New Roman" panose="02020603050405020304" pitchFamily="18" charset="0"/>
                      </a:rPr>
                      <m:t>𝑅</m:t>
                    </m:r>
                    <m:r>
                      <a:rPr lang="en-US" sz="2000" i="1" baseline="-25000">
                        <a:latin typeface="Cambria Math" panose="02040503050406030204" pitchFamily="18" charset="0"/>
                        <a:cs typeface="Times New Roman" panose="02020603050405020304" pitchFamily="18" charset="0"/>
                      </a:rPr>
                      <m:t>1  </m:t>
                    </m:r>
                    <m:r>
                      <a:rPr lang="en-US" sz="2000" i="1" baseline="30000">
                        <a:latin typeface="Cambria Math" panose="02040503050406030204" pitchFamily="18" charset="0"/>
                        <a:cs typeface="Times New Roman" panose="02020603050405020304" pitchFamily="18" charset="0"/>
                      </a:rPr>
                      <m:t>1</m:t>
                    </m:r>
                    <m:r>
                      <a:rPr lang="en-US" sz="2000" i="1">
                        <a:latin typeface="Cambria Math" panose="02040503050406030204" pitchFamily="18" charset="0"/>
                        <a:cs typeface="Times New Roman" panose="02020603050405020304" pitchFamily="18" charset="0"/>
                      </a:rPr>
                      <m:t>𝑃</m:t>
                    </m:r>
                  </m:oMath>
                </a14:m>
                <a:r>
                  <a:rPr lang="en-US" sz="2000" dirty="0">
                    <a:latin typeface="Times New Roman" panose="02020603050405020304" pitchFamily="18" charset="0"/>
                    <a:cs typeface="Times New Roman" panose="02020603050405020304" pitchFamily="18" charset="0"/>
                  </a:rPr>
                  <a:t>…………(6)</a:t>
                </a:r>
              </a:p>
              <a:p>
                <a:pPr>
                  <a:lnSpc>
                    <a:spcPct val="150000"/>
                  </a:lnSpc>
                </a:pPr>
                <a:r>
                  <a:rPr lang="en-US" sz="2000" dirty="0">
                    <a:latin typeface="Times New Roman" panose="02020603050405020304" pitchFamily="18" charset="0"/>
                    <a:cs typeface="Times New Roman" panose="02020603050405020304" pitchFamily="18" charset="0"/>
                  </a:rPr>
                  <a:t>On comparing 4 and 5 </a:t>
                </a:r>
              </a:p>
              <a:p>
                <a:pPr/>
                <a14:m>
                  <m:oMathPara xmlns:m="http://schemas.openxmlformats.org/officeDocument/2006/math">
                    <m:oMathParaPr>
                      <m:jc m:val="centerGroup"/>
                    </m:oMathParaPr>
                    <m:oMath xmlns:m="http://schemas.openxmlformats.org/officeDocument/2006/math">
                      <m:r>
                        <a:rPr lang="en-US" sz="2000" i="1" baseline="30000">
                          <a:latin typeface="Cambria Math" panose="02040503050406030204" pitchFamily="18" charset="0"/>
                          <a:cs typeface="Times New Roman" panose="02020603050405020304" pitchFamily="18" charset="0"/>
                        </a:rPr>
                        <m:t>2</m:t>
                      </m:r>
                      <m:r>
                        <a:rPr lang="en-US" sz="2000" i="1">
                          <a:latin typeface="Cambria Math" panose="02040503050406030204" pitchFamily="18" charset="0"/>
                          <a:cs typeface="Times New Roman" panose="02020603050405020304" pitchFamily="18" charset="0"/>
                        </a:rPr>
                        <m:t>𝑅</m:t>
                      </m:r>
                      <m:r>
                        <a:rPr lang="en-US" sz="2000" i="1" baseline="-25000">
                          <a:latin typeface="Cambria Math" panose="02040503050406030204" pitchFamily="18" charset="0"/>
                          <a:cs typeface="Times New Roman" panose="02020603050405020304" pitchFamily="18" charset="0"/>
                        </a:rPr>
                        <m:t>1</m:t>
                      </m:r>
                      <m:r>
                        <a:rPr lang="en-US" sz="2000" i="1">
                          <a:latin typeface="Cambria Math" panose="02040503050406030204" pitchFamily="18" charset="0"/>
                          <a:cs typeface="Times New Roman" panose="02020603050405020304" pitchFamily="18" charset="0"/>
                        </a:rPr>
                        <m:t>=</m:t>
                      </m:r>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i="1" baseline="30000">
                                  <a:latin typeface="Cambria Math" panose="02040503050406030204" pitchFamily="18" charset="0"/>
                                </a:rPr>
                                <m:t>1</m:t>
                              </m:r>
                              <m:r>
                                <a:rPr lang="en-US" sz="2000" i="1">
                                  <a:latin typeface="Cambria Math" panose="02040503050406030204" pitchFamily="18" charset="0"/>
                                </a:rPr>
                                <m:t>𝑅</m:t>
                              </m:r>
                              <m:r>
                                <a:rPr lang="en-US" sz="2000" i="1" baseline="-25000">
                                  <a:latin typeface="Cambria Math" panose="02040503050406030204" pitchFamily="18" charset="0"/>
                                </a:rPr>
                                <m:t>2</m:t>
                              </m:r>
                            </m:e>
                          </m:d>
                        </m:e>
                        <m:sup>
                          <m:r>
                            <a:rPr lang="en-US" sz="2000" i="1">
                              <a:latin typeface="Cambria Math" panose="02040503050406030204" pitchFamily="18" charset="0"/>
                            </a:rPr>
                            <m:t>𝑇</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i="1" baseline="30000">
                                  <a:latin typeface="Cambria Math" panose="02040503050406030204" pitchFamily="18" charset="0"/>
                                </a:rPr>
                                <m:t>1</m:t>
                              </m:r>
                              <m:r>
                                <a:rPr lang="en-US" sz="2000" i="1">
                                  <a:latin typeface="Cambria Math" panose="02040503050406030204" pitchFamily="18" charset="0"/>
                                </a:rPr>
                                <m:t>𝑅</m:t>
                              </m:r>
                              <m:r>
                                <a:rPr lang="en-US" sz="2000" i="1" baseline="-25000">
                                  <a:latin typeface="Cambria Math" panose="02040503050406030204" pitchFamily="18" charset="0"/>
                                </a:rPr>
                                <m:t>2</m:t>
                              </m:r>
                            </m:e>
                          </m:d>
                        </m:e>
                        <m:sup>
                          <m:r>
                            <a:rPr lang="en-US" sz="2000" i="1">
                              <a:latin typeface="Cambria Math" panose="02040503050406030204" pitchFamily="18" charset="0"/>
                            </a:rPr>
                            <m:t>−1</m:t>
                          </m:r>
                        </m:sup>
                      </m:sSup>
                    </m:oMath>
                  </m:oMathPara>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       R</a:t>
                </a:r>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R</a:t>
                </a:r>
                <a:r>
                  <a:rPr lang="en-US" sz="2000" baseline="30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and    RR</a:t>
                </a:r>
                <a:r>
                  <a:rPr lang="en-US" sz="2000" baseline="30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 1 </a:t>
                </a: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98764" y="1981200"/>
                <a:ext cx="7924800" cy="5533310"/>
              </a:xfrm>
              <a:prstGeom prst="rect">
                <a:avLst/>
              </a:prstGeom>
              <a:blipFill rotWithShape="1">
                <a:blip r:embed="rId3"/>
                <a:stretch>
                  <a:fillRect l="-846" t="-551" b="-991"/>
                </a:stretch>
              </a:blipFill>
            </p:spPr>
            <p:txBody>
              <a:bodyPr/>
              <a:lstStyle/>
              <a:p>
                <a:r>
                  <a:rPr lang="en-US">
                    <a:noFill/>
                  </a:rPr>
                  <a:t> </a:t>
                </a:r>
              </a:p>
            </p:txBody>
          </p:sp>
        </mc:Fallback>
      </mc:AlternateContent>
    </p:spTree>
    <p:extLst>
      <p:ext uri="{BB962C8B-B14F-4D97-AF65-F5344CB8AC3E}">
        <p14:creationId xmlns:p14="http://schemas.microsoft.com/office/powerpoint/2010/main" val="3404915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153400" cy="743712"/>
          </a:xfrm>
        </p:spPr>
        <p:txBody>
          <a:bodyPr>
            <a:noAutofit/>
          </a:bodyPr>
          <a:lstStyle/>
          <a:p>
            <a:r>
              <a:rPr lang="en-US" sz="3600" b="1" dirty="0">
                <a:solidFill>
                  <a:srgbClr val="002060"/>
                </a:solidFill>
                <a:latin typeface="Times New Roman" panose="02020603050405020304" pitchFamily="18" charset="0"/>
                <a:cs typeface="Times New Roman" panose="02020603050405020304" pitchFamily="18" charset="0"/>
              </a:rPr>
              <a:t>Mapping between translated frame</a:t>
            </a:r>
            <a:endParaRPr lang="en-US" sz="3600" dirty="0"/>
          </a:p>
        </p:txBody>
      </p:sp>
      <p:sp>
        <p:nvSpPr>
          <p:cNvPr id="3" name="Content Placeholder 2"/>
          <p:cNvSpPr>
            <a:spLocks noGrp="1"/>
          </p:cNvSpPr>
          <p:nvPr>
            <p:ph idx="1"/>
          </p:nvPr>
        </p:nvSpPr>
        <p:spPr>
          <a:xfrm>
            <a:off x="457200" y="1219200"/>
            <a:ext cx="8229600" cy="5105400"/>
          </a:xfrm>
        </p:spPr>
        <p:txBody>
          <a:bodyPr/>
          <a:lstStyle/>
          <a:p>
            <a:r>
              <a:rPr lang="en-US" sz="2400" dirty="0">
                <a:latin typeface="Times New Roman" panose="02020603050405020304" pitchFamily="18" charset="0"/>
                <a:cs typeface="Times New Roman" panose="02020603050405020304" pitchFamily="18" charset="0"/>
              </a:rPr>
              <a:t>Consider two frames {1} and frame {2} with origin O</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and O</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such that the axes of frame {1} are parallel to axes of frame {2}.</a:t>
            </a:r>
          </a:p>
          <a:p>
            <a:endParaRPr lang="en-US" dirty="0"/>
          </a:p>
        </p:txBody>
      </p:sp>
      <p:pic>
        <p:nvPicPr>
          <p:cNvPr id="4" name="Picture 3"/>
          <p:cNvPicPr>
            <a:picLocks noChangeAspect="1"/>
          </p:cNvPicPr>
          <p:nvPr/>
        </p:nvPicPr>
        <p:blipFill>
          <a:blip r:embed="rId2"/>
          <a:stretch>
            <a:fillRect/>
          </a:stretch>
        </p:blipFill>
        <p:spPr>
          <a:xfrm>
            <a:off x="1752600" y="2362200"/>
            <a:ext cx="5816922" cy="3886200"/>
          </a:xfrm>
          <a:prstGeom prst="rect">
            <a:avLst/>
          </a:prstGeom>
        </p:spPr>
      </p:pic>
    </p:spTree>
    <p:extLst>
      <p:ext uri="{BB962C8B-B14F-4D97-AF65-F5344CB8AC3E}">
        <p14:creationId xmlns:p14="http://schemas.microsoft.com/office/powerpoint/2010/main" val="861081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457200"/>
                <a:ext cx="8382000" cy="5867400"/>
              </a:xfrm>
            </p:spPr>
            <p:txBody>
              <a:bodyPr>
                <a:normAutofit fontScale="92500" lnSpcReduction="10000"/>
              </a:bodyPr>
              <a:lstStyle/>
              <a:p>
                <a:pPr marL="0" indent="0">
                  <a:buNone/>
                </a:pPr>
                <a:r>
                  <a:rPr lang="en-US" dirty="0">
                    <a:latin typeface="Times New Roman" panose="02020603050405020304" pitchFamily="18" charset="0"/>
                    <a:cs typeface="Times New Roman" panose="02020603050405020304" pitchFamily="18" charset="0"/>
                  </a:rPr>
                  <a:t>A point P in space can be expressed as </a:t>
                </a:r>
                <a14:m>
                  <m:oMath xmlns:m="http://schemas.openxmlformats.org/officeDocument/2006/math">
                    <m:acc>
                      <m:accPr>
                        <m:chr m:val="⃗"/>
                        <m:ctrlPr>
                          <a:rPr lang="en-US" i="1">
                            <a:latin typeface="Cambria Math" panose="02040503050406030204" pitchFamily="18" charset="0"/>
                            <a:cs typeface="Times New Roman" panose="02020603050405020304" pitchFamily="18" charset="0"/>
                          </a:rPr>
                        </m:ctrlPr>
                      </m:accPr>
                      <m:e>
                        <m:r>
                          <a:rPr lang="en-US">
                            <a:latin typeface="Cambria Math"/>
                            <a:cs typeface="Times New Roman" panose="02020603050405020304" pitchFamily="18" charset="0"/>
                          </a:rPr>
                          <m:t>𝑂</m:t>
                        </m:r>
                        <m:r>
                          <a:rPr lang="en-US" baseline="-25000">
                            <a:latin typeface="Cambria Math"/>
                            <a:cs typeface="Times New Roman" panose="02020603050405020304" pitchFamily="18" charset="0"/>
                          </a:rPr>
                          <m:t>1</m:t>
                        </m:r>
                        <m:r>
                          <a:rPr lang="en-US">
                            <a:latin typeface="Cambria Math"/>
                            <a:cs typeface="Times New Roman" panose="02020603050405020304" pitchFamily="18" charset="0"/>
                          </a:rPr>
                          <m:t>𝑃</m:t>
                        </m:r>
                      </m:e>
                    </m:acc>
                    <m:r>
                      <a:rPr lang="en-US">
                        <a:latin typeface="Cambria Math"/>
                        <a:cs typeface="Times New Roman" panose="02020603050405020304" pitchFamily="18" charset="0"/>
                      </a:rPr>
                      <m:t> </m:t>
                    </m:r>
                    <m:r>
                      <a:rPr lang="en-US">
                        <a:latin typeface="Cambria Math"/>
                        <a:cs typeface="Times New Roman" panose="02020603050405020304" pitchFamily="18" charset="0"/>
                      </a:rPr>
                      <m:t>𝑎𝑛𝑑</m:t>
                    </m:r>
                    <m:r>
                      <a:rPr lang="en-US">
                        <a:latin typeface="Cambria Math"/>
                        <a:cs typeface="Times New Roman" panose="02020603050405020304" pitchFamily="18" charset="0"/>
                      </a:rPr>
                      <m:t> </m:t>
                    </m:r>
                    <m:acc>
                      <m:accPr>
                        <m:chr m:val="⃗"/>
                        <m:ctrlPr>
                          <a:rPr lang="en-US" i="1">
                            <a:latin typeface="Cambria Math" panose="02040503050406030204" pitchFamily="18" charset="0"/>
                            <a:cs typeface="Times New Roman" panose="02020603050405020304" pitchFamily="18" charset="0"/>
                          </a:rPr>
                        </m:ctrlPr>
                      </m:accPr>
                      <m:e>
                        <m:r>
                          <a:rPr lang="en-US">
                            <a:latin typeface="Cambria Math"/>
                            <a:cs typeface="Times New Roman" panose="02020603050405020304" pitchFamily="18" charset="0"/>
                          </a:rPr>
                          <m:t>𝑂</m:t>
                        </m:r>
                        <m:r>
                          <a:rPr lang="en-US" baseline="-25000">
                            <a:latin typeface="Cambria Math"/>
                            <a:cs typeface="Times New Roman" panose="02020603050405020304" pitchFamily="18" charset="0"/>
                          </a:rPr>
                          <m:t>2</m:t>
                        </m:r>
                        <m:r>
                          <a:rPr lang="en-US">
                            <a:latin typeface="Cambria Math"/>
                            <a:cs typeface="Times New Roman" panose="02020603050405020304" pitchFamily="18" charset="0"/>
                          </a:rPr>
                          <m:t>𝑃</m:t>
                        </m:r>
                      </m:e>
                    </m:acc>
                  </m:oMath>
                </a14:m>
                <a:r>
                  <a:rPr lang="en-US" dirty="0">
                    <a:latin typeface="Times New Roman" panose="02020603050405020304" pitchFamily="18" charset="0"/>
                    <a:cs typeface="Times New Roman" panose="02020603050405020304" pitchFamily="18" charset="0"/>
                  </a:rPr>
                  <a:t> with respect to the frames 1 and 2 respectively.</a:t>
                </a:r>
              </a:p>
              <a:p>
                <a:pPr marL="0" indent="0">
                  <a:buNone/>
                </a:pPr>
                <a:r>
                  <a:rPr lang="en-US" dirty="0">
                    <a:latin typeface="Times New Roman" panose="02020603050405020304" pitchFamily="18" charset="0"/>
                    <a:cs typeface="Times New Roman" panose="02020603050405020304" pitchFamily="18" charset="0"/>
                  </a:rPr>
                  <a:t>Two vectors are related as </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𝑂</m:t>
                          </m:r>
                          <m:r>
                            <a:rPr lang="en-US" sz="2800" baseline="-25000">
                              <a:latin typeface="Cambria Math"/>
                              <a:cs typeface="Times New Roman" panose="02020603050405020304" pitchFamily="18" charset="0"/>
                            </a:rPr>
                            <m:t>1</m:t>
                          </m:r>
                          <m:r>
                            <a:rPr lang="en-US" sz="2800">
                              <a:latin typeface="Cambria Math"/>
                              <a:cs typeface="Times New Roman" panose="02020603050405020304" pitchFamily="18" charset="0"/>
                            </a:rPr>
                            <m:t>𝑃</m:t>
                          </m:r>
                        </m:e>
                      </m:acc>
                      <m:r>
                        <a:rPr lang="en-US" sz="2800">
                          <a:latin typeface="Cambria Math"/>
                          <a:cs typeface="Times New Roman" panose="02020603050405020304" pitchFamily="18" charset="0"/>
                        </a:rPr>
                        <m:t>=</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𝑂</m:t>
                          </m:r>
                          <m:r>
                            <a:rPr lang="en-US" sz="2800" baseline="-25000">
                              <a:latin typeface="Cambria Math"/>
                              <a:cs typeface="Times New Roman" panose="02020603050405020304" pitchFamily="18" charset="0"/>
                            </a:rPr>
                            <m:t>2</m:t>
                          </m:r>
                          <m:r>
                            <a:rPr lang="en-US" sz="2800">
                              <a:latin typeface="Cambria Math"/>
                              <a:cs typeface="Times New Roman" panose="02020603050405020304" pitchFamily="18" charset="0"/>
                            </a:rPr>
                            <m:t>𝑃</m:t>
                          </m:r>
                        </m:e>
                      </m:acc>
                      <m:r>
                        <a:rPr lang="en-US" sz="2800">
                          <a:latin typeface="Cambria Math"/>
                          <a:cs typeface="Times New Roman" panose="02020603050405020304" pitchFamily="18" charset="0"/>
                        </a:rPr>
                        <m:t>+</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𝑂</m:t>
                          </m:r>
                          <m:r>
                            <a:rPr lang="en-US" sz="2800" baseline="-25000">
                              <a:latin typeface="Cambria Math"/>
                              <a:cs typeface="Times New Roman" panose="02020603050405020304" pitchFamily="18" charset="0"/>
                            </a:rPr>
                            <m:t>1</m:t>
                          </m:r>
                          <m:r>
                            <a:rPr lang="en-US" sz="2800">
                              <a:latin typeface="Cambria Math"/>
                              <a:cs typeface="Times New Roman" panose="02020603050405020304" pitchFamily="18" charset="0"/>
                            </a:rPr>
                            <m:t>𝑂</m:t>
                          </m:r>
                          <m:r>
                            <a:rPr lang="en-US" sz="2800" baseline="-25000">
                              <a:latin typeface="Cambria Math"/>
                              <a:cs typeface="Times New Roman" panose="02020603050405020304" pitchFamily="18" charset="0"/>
                            </a:rPr>
                            <m:t>2</m:t>
                          </m:r>
                        </m:e>
                      </m:acc>
                    </m:oMath>
                  </m:oMathPara>
                </a14:m>
                <a:endParaRPr lang="en-US" sz="28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Or could be written as </a:t>
                </a:r>
                <a14:m>
                  <m:oMath xmlns:m="http://schemas.openxmlformats.org/officeDocument/2006/math">
                    <m:r>
                      <a:rPr lang="en-US" baseline="30000">
                        <a:latin typeface="Cambria Math"/>
                        <a:cs typeface="Times New Roman" panose="02020603050405020304" pitchFamily="18" charset="0"/>
                      </a:rPr>
                      <m:t>1</m:t>
                    </m:r>
                    <m:r>
                      <a:rPr lang="en-US">
                        <a:latin typeface="Cambria Math"/>
                        <a:cs typeface="Times New Roman" panose="02020603050405020304" pitchFamily="18" charset="0"/>
                      </a:rPr>
                      <m:t>𝑃</m:t>
                    </m:r>
                    <m:r>
                      <a:rPr lang="en-US">
                        <a:latin typeface="Cambria Math"/>
                        <a:cs typeface="Times New Roman" panose="02020603050405020304" pitchFamily="18" charset="0"/>
                      </a:rPr>
                      <m:t>=2</m:t>
                    </m:r>
                    <m:r>
                      <a:rPr lang="en-US">
                        <a:latin typeface="Cambria Math"/>
                        <a:cs typeface="Times New Roman" panose="02020603050405020304" pitchFamily="18" charset="0"/>
                      </a:rPr>
                      <m:t>𝑃</m:t>
                    </m:r>
                    <m:r>
                      <a:rPr lang="en-US">
                        <a:latin typeface="Cambria Math"/>
                        <a:cs typeface="Times New Roman" panose="02020603050405020304" pitchFamily="18" charset="0"/>
                      </a:rPr>
                      <m:t>+1</m:t>
                    </m:r>
                    <m:r>
                      <a:rPr lang="en-US">
                        <a:latin typeface="Cambria Math"/>
                        <a:cs typeface="Times New Roman" panose="02020603050405020304" pitchFamily="18" charset="0"/>
                      </a:rPr>
                      <m:t>𝐷</m:t>
                    </m:r>
                    <m:r>
                      <a:rPr lang="en-US" baseline="-25000">
                        <a:latin typeface="Cambria Math"/>
                        <a:cs typeface="Times New Roman" panose="02020603050405020304" pitchFamily="18" charset="0"/>
                      </a:rPr>
                      <m:t>2</m:t>
                    </m:r>
                  </m:oMath>
                </a14:m>
                <a:r>
                  <a:rPr lang="en-US" sz="2800" baseline="-25000" dirty="0">
                    <a:latin typeface="Times New Roman" panose="02020603050405020304" pitchFamily="18" charset="0"/>
                    <a:cs typeface="Times New Roman" panose="02020603050405020304" pitchFamily="18" charset="0"/>
                  </a:rPr>
                  <a:t>…………(1)</a:t>
                </a:r>
              </a:p>
              <a:p>
                <a:pPr marL="0" indent="0">
                  <a:buNone/>
                </a:pPr>
                <a:r>
                  <a:rPr lang="en-US" dirty="0">
                    <a:latin typeface="Times New Roman" panose="02020603050405020304" pitchFamily="18" charset="0"/>
                    <a:cs typeface="Times New Roman" panose="02020603050405020304" pitchFamily="18" charset="0"/>
                  </a:rPr>
                  <a:t>Where </a:t>
                </a:r>
                <a14:m>
                  <m:oMath xmlns:m="http://schemas.openxmlformats.org/officeDocument/2006/math">
                    <m:r>
                      <a:rPr lang="en-US" sz="2800" b="0" i="0" baseline="30000" dirty="0" smtClean="0">
                        <a:latin typeface="Cambria Math"/>
                        <a:cs typeface="Times New Roman" panose="02020603050405020304" pitchFamily="18" charset="0"/>
                      </a:rPr>
                      <m:t> </m:t>
                    </m:r>
                    <m:r>
                      <a:rPr lang="en-US" sz="2800" baseline="30000" smtClean="0">
                        <a:latin typeface="Cambria Math" panose="02040503050406030204" pitchFamily="18" charset="0"/>
                        <a:cs typeface="Times New Roman" panose="02020603050405020304" pitchFamily="18" charset="0"/>
                      </a:rPr>
                      <m:t>1</m:t>
                    </m:r>
                    <m:r>
                      <m:rPr>
                        <m:sty m:val="p"/>
                      </m:rPr>
                      <a:rPr lang="en-US" sz="2800">
                        <a:latin typeface="Cambria Math" panose="02040503050406030204" pitchFamily="18" charset="0"/>
                        <a:cs typeface="Times New Roman" panose="02020603050405020304" pitchFamily="18" charset="0"/>
                      </a:rPr>
                      <m:t>D</m:t>
                    </m:r>
                    <m:r>
                      <a:rPr lang="en-US" sz="2800" baseline="-25000">
                        <a:latin typeface="Cambria Math" panose="02040503050406030204" pitchFamily="18" charset="0"/>
                        <a:cs typeface="Times New Roman" panose="02020603050405020304" pitchFamily="18" charset="0"/>
                      </a:rPr>
                      <m:t>2</m:t>
                    </m:r>
                    <m:r>
                      <a:rPr lang="en-US" sz="2800">
                        <a:latin typeface="Cambria Math" panose="02040503050406030204" pitchFamily="18" charset="0"/>
                        <a:cs typeface="Times New Roman" panose="02020603050405020304" pitchFamily="18" charset="0"/>
                      </a:rPr>
                      <m:t>=</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𝑂</m:t>
                        </m:r>
                        <m:r>
                          <a:rPr lang="en-US" sz="2800" baseline="-25000">
                            <a:latin typeface="Cambria Math" panose="02040503050406030204" pitchFamily="18" charset="0"/>
                            <a:cs typeface="Times New Roman" panose="02020603050405020304" pitchFamily="18" charset="0"/>
                          </a:rPr>
                          <m:t>1</m:t>
                        </m:r>
                        <m:r>
                          <a:rPr lang="en-US" sz="2800">
                            <a:latin typeface="Cambria Math" panose="02040503050406030204" pitchFamily="18" charset="0"/>
                            <a:cs typeface="Times New Roman" panose="02020603050405020304" pitchFamily="18" charset="0"/>
                          </a:rPr>
                          <m:t>𝑂</m:t>
                        </m:r>
                        <m:r>
                          <a:rPr lang="en-US" sz="2800" baseline="-25000">
                            <a:latin typeface="Cambria Math" panose="02040503050406030204" pitchFamily="18" charset="0"/>
                            <a:cs typeface="Times New Roman" panose="02020603050405020304" pitchFamily="18" charset="0"/>
                          </a:rPr>
                          <m:t>2</m:t>
                        </m:r>
                        <m:r>
                          <a:rPr lang="en-US" sz="2800" b="0" i="0" baseline="-25000" smtClean="0">
                            <a:latin typeface="Cambria Math"/>
                            <a:cs typeface="Times New Roman" panose="02020603050405020304" pitchFamily="18" charset="0"/>
                          </a:rPr>
                          <m:t>  </m:t>
                        </m:r>
                      </m:e>
                    </m:acc>
                  </m:oMath>
                </a14:m>
                <a:r>
                  <a:rPr lang="en-US" dirty="0">
                    <a:latin typeface="Times New Roman" panose="02020603050405020304" pitchFamily="18" charset="0"/>
                    <a:cs typeface="Times New Roman" panose="02020603050405020304" pitchFamily="18" charset="0"/>
                  </a:rPr>
                  <a:t>is the translation of origin of frame 2 with respect to frame 1 </a:t>
                </a:r>
              </a:p>
              <a:p>
                <a:pPr marL="0" indent="0">
                  <a:buNone/>
                </a:pPr>
                <a:r>
                  <a:rPr lang="en-US" sz="2800" dirty="0">
                    <a:latin typeface="Times New Roman" panose="02020603050405020304" pitchFamily="18" charset="0"/>
                    <a:cs typeface="Times New Roman" panose="02020603050405020304" pitchFamily="18" charset="0"/>
                  </a:rPr>
                  <a:t> we know,</a:t>
                </a:r>
                <a:r>
                  <a:rPr lang="en-US" sz="2800" baseline="30000" dirty="0">
                    <a:cs typeface="Times New Roman" panose="02020603050405020304" pitchFamily="18" charset="0"/>
                  </a:rPr>
                  <a:t>	</a:t>
                </a:r>
                <a14:m>
                  <m:oMath xmlns:m="http://schemas.openxmlformats.org/officeDocument/2006/math">
                    <m:r>
                      <a:rPr lang="en-US" sz="2800" baseline="30000">
                        <a:latin typeface="Cambria Math"/>
                        <a:cs typeface="Times New Roman" panose="02020603050405020304" pitchFamily="18" charset="0"/>
                      </a:rPr>
                      <m:t>2</m:t>
                    </m:r>
                    <m:r>
                      <a:rPr lang="en-US" sz="2800">
                        <a:latin typeface="Cambria Math"/>
                        <a:cs typeface="Times New Roman" panose="02020603050405020304" pitchFamily="18" charset="0"/>
                      </a:rPr>
                      <m:t>𝑃</m:t>
                    </m:r>
                  </m:oMath>
                </a14:m>
                <a:r>
                  <a:rPr lang="en-US" sz="2800" dirty="0">
                    <a:latin typeface="Times New Roman" panose="02020603050405020304" pitchFamily="18" charset="0"/>
                    <a:cs typeface="Times New Roman" panose="02020603050405020304" pitchFamily="18" charset="0"/>
                  </a:rPr>
                  <a:t> = [</a:t>
                </a: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Pu  </a:t>
                </a: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Pv   </a:t>
                </a: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Pw]</a:t>
                </a:r>
                <a:r>
                  <a:rPr lang="en-US" sz="2800" b="1" baseline="30000" dirty="0">
                    <a:latin typeface="Times New Roman" panose="02020603050405020304" pitchFamily="18" charset="0"/>
                    <a:cs typeface="Times New Roman" panose="02020603050405020304" pitchFamily="18" charset="0"/>
                  </a:rPr>
                  <a:t>T   …………(2) </a:t>
                </a:r>
              </a:p>
              <a:p>
                <a:pPr marL="0" indent="0">
                  <a:buNone/>
                </a:pPr>
                <a:r>
                  <a:rPr lang="en-US" sz="2800" dirty="0">
                    <a:latin typeface="Times New Roman" panose="02020603050405020304" pitchFamily="18" charset="0"/>
                    <a:cs typeface="Times New Roman" panose="02020603050405020304" pitchFamily="18" charset="0"/>
                  </a:rPr>
                  <a:t>Substituting 2 and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D</a:t>
                </a:r>
                <a:r>
                  <a:rPr lang="en-US" sz="2800" baseline="-25000" dirty="0">
                    <a:latin typeface="Times New Roman" panose="02020603050405020304" pitchFamily="18" charset="0"/>
                    <a:cs typeface="Times New Roman" panose="02020603050405020304" pitchFamily="18" charset="0"/>
                  </a:rPr>
                  <a:t>2       </a:t>
                </a:r>
                <a:r>
                  <a:rPr lang="en-US" sz="2800" dirty="0">
                    <a:latin typeface="Times New Roman" panose="02020603050405020304" pitchFamily="18" charset="0"/>
                    <a:cs typeface="Times New Roman" panose="02020603050405020304" pitchFamily="18" charset="0"/>
                  </a:rPr>
                  <a:t>in  1 we get</a:t>
                </a:r>
              </a:p>
              <a:p>
                <a:pPr marL="0" indent="0">
                  <a:buNone/>
                </a:pPr>
                <a14:m>
                  <m:oMathPara xmlns:m="http://schemas.openxmlformats.org/officeDocument/2006/math">
                    <m:oMathParaPr>
                      <m:jc m:val="centerGroup"/>
                    </m:oMathParaPr>
                    <m:oMath xmlns:m="http://schemas.openxmlformats.org/officeDocument/2006/math">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a:latin typeface="Cambria Math" panose="02040503050406030204" pitchFamily="18" charset="0"/>
                          <a:cs typeface="Times New Roman" panose="02020603050405020304" pitchFamily="18" charset="0"/>
                        </a:rPr>
                        <m:t>=</m:t>
                      </m:r>
                      <m:d>
                        <m:dPr>
                          <m:ctrlPr>
                            <a:rPr lang="en-US" sz="2800" i="1">
                              <a:latin typeface="Cambria Math" panose="02040503050406030204" pitchFamily="18" charset="0"/>
                            </a:rPr>
                          </m:ctrlPr>
                        </m:dPr>
                        <m:e>
                          <m:r>
                            <a:rPr lang="en-US" sz="2800" baseline="30000">
                              <a:latin typeface="Cambria Math" panose="02040503050406030204" pitchFamily="18" charset="0"/>
                            </a:rPr>
                            <m:t>2</m:t>
                          </m:r>
                          <m:r>
                            <m:rPr>
                              <m:sty m:val="p"/>
                            </m:rPr>
                            <a:rPr lang="en-US" sz="2800">
                              <a:latin typeface="Cambria Math" panose="02040503050406030204" pitchFamily="18" charset="0"/>
                            </a:rPr>
                            <m:t>P</m:t>
                          </m:r>
                          <m:r>
                            <m:rPr>
                              <m:sty m:val="p"/>
                            </m:rPr>
                            <a:rPr lang="en-US" sz="2800" baseline="-25000">
                              <a:latin typeface="Cambria Math" panose="02040503050406030204" pitchFamily="18" charset="0"/>
                            </a:rPr>
                            <m:t>u</m:t>
                          </m:r>
                          <m:r>
                            <a:rPr lang="en-US" sz="2800">
                              <a:latin typeface="Cambria Math" panose="02040503050406030204" pitchFamily="18" charset="0"/>
                            </a:rPr>
                            <m:t>+</m:t>
                          </m:r>
                          <m:r>
                            <m:rPr>
                              <m:sty m:val="p"/>
                            </m:rPr>
                            <a:rPr lang="en-US" sz="2800">
                              <a:latin typeface="Cambria Math" panose="02040503050406030204" pitchFamily="18" charset="0"/>
                            </a:rPr>
                            <m:t>dx</m:t>
                          </m:r>
                        </m:e>
                      </m:d>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𝑥</m:t>
                          </m:r>
                        </m:e>
                      </m:acc>
                      <m:r>
                        <a:rPr lang="en-US" sz="2800">
                          <a:latin typeface="Cambria Math" panose="02040503050406030204" pitchFamily="18" charset="0"/>
                          <a:cs typeface="Times New Roman" panose="02020603050405020304" pitchFamily="18" charset="0"/>
                        </a:rPr>
                        <m:t>+(</m:t>
                      </m:r>
                      <m:r>
                        <a:rPr lang="en-US" sz="2800" baseline="30000">
                          <a:latin typeface="Cambria Math" panose="02040503050406030204" pitchFamily="18" charset="0"/>
                        </a:rPr>
                        <m:t>2</m:t>
                      </m:r>
                      <m:r>
                        <m:rPr>
                          <m:sty m:val="p"/>
                        </m:rPr>
                        <a:rPr lang="en-US" sz="2800">
                          <a:latin typeface="Cambria Math" panose="02040503050406030204" pitchFamily="18" charset="0"/>
                        </a:rPr>
                        <m:t>P</m:t>
                      </m:r>
                      <m:r>
                        <m:rPr>
                          <m:sty m:val="p"/>
                        </m:rPr>
                        <a:rPr lang="en-US" sz="2800" baseline="-25000">
                          <a:latin typeface="Cambria Math" panose="02040503050406030204" pitchFamily="18" charset="0"/>
                        </a:rPr>
                        <m:t>v</m:t>
                      </m:r>
                      <m:r>
                        <a:rPr lang="en-US" sz="2800">
                          <a:latin typeface="Cambria Math" panose="02040503050406030204" pitchFamily="18" charset="0"/>
                        </a:rPr>
                        <m:t>+</m:t>
                      </m:r>
                      <m:r>
                        <m:rPr>
                          <m:sty m:val="p"/>
                        </m:rPr>
                        <a:rPr lang="en-US" sz="2800">
                          <a:latin typeface="Cambria Math" panose="02040503050406030204" pitchFamily="18" charset="0"/>
                        </a:rPr>
                        <m:t>dy</m:t>
                      </m:r>
                      <m:r>
                        <a:rPr lang="en-US" sz="2800">
                          <a:latin typeface="Cambria Math" panose="02040503050406030204" pitchFamily="18" charset="0"/>
                          <a:cs typeface="Times New Roman" panose="02020603050405020304" pitchFamily="18" charset="0"/>
                        </a:rPr>
                        <m:t>)</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𝑦</m:t>
                          </m:r>
                        </m:e>
                      </m:acc>
                      <m:r>
                        <a:rPr lang="en-US" sz="2800">
                          <a:latin typeface="Cambria Math" panose="02040503050406030204" pitchFamily="18" charset="0"/>
                          <a:cs typeface="Times New Roman" panose="02020603050405020304" pitchFamily="18" charset="0"/>
                        </a:rPr>
                        <m:t>+</m:t>
                      </m:r>
                      <m:r>
                        <a:rPr lang="en-US" sz="2800" i="1">
                          <a:latin typeface="Cambria Math" panose="02040503050406030204" pitchFamily="18" charset="0"/>
                          <a:cs typeface="Times New Roman" panose="02020603050405020304" pitchFamily="18" charset="0"/>
                        </a:rPr>
                        <m:t>(</m:t>
                      </m:r>
                      <m:r>
                        <a:rPr lang="en-US" sz="2800" baseline="30000">
                          <a:latin typeface="Cambria Math" panose="02040503050406030204" pitchFamily="18" charset="0"/>
                        </a:rPr>
                        <m:t>2</m:t>
                      </m:r>
                      <m:r>
                        <m:rPr>
                          <m:sty m:val="p"/>
                        </m:rPr>
                        <a:rPr lang="en-US" sz="2800">
                          <a:latin typeface="Cambria Math" panose="02040503050406030204" pitchFamily="18" charset="0"/>
                        </a:rPr>
                        <m:t>P</m:t>
                      </m:r>
                      <m:r>
                        <m:rPr>
                          <m:sty m:val="p"/>
                        </m:rPr>
                        <a:rPr lang="en-US" sz="2800" b="0" i="0" baseline="-25000" smtClean="0">
                          <a:latin typeface="Cambria Math"/>
                        </a:rPr>
                        <m:t>w</m:t>
                      </m:r>
                      <m:r>
                        <a:rPr lang="en-US" sz="2800">
                          <a:latin typeface="Cambria Math" panose="02040503050406030204" pitchFamily="18" charset="0"/>
                        </a:rPr>
                        <m:t>+</m:t>
                      </m:r>
                      <m:r>
                        <m:rPr>
                          <m:sty m:val="p"/>
                        </m:rPr>
                        <a:rPr lang="en-US" sz="2800">
                          <a:latin typeface="Cambria Math" panose="02040503050406030204" pitchFamily="18" charset="0"/>
                        </a:rPr>
                        <m:t>dz</m:t>
                      </m:r>
                      <m:r>
                        <a:rPr lang="en-US" sz="2800" i="1">
                          <a:latin typeface="Cambria Math" panose="02040503050406030204" pitchFamily="18" charset="0"/>
                          <a:cs typeface="Times New Roman" panose="02020603050405020304" pitchFamily="18" charset="0"/>
                        </a:rPr>
                        <m:t>)</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𝑧</m:t>
                          </m:r>
                        </m:e>
                      </m:acc>
                    </m:oMath>
                  </m:oMathPara>
                </a14:m>
                <a:endParaRPr lang="en-US"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Since we know that</a:t>
                </a:r>
              </a:p>
              <a:p>
                <a:pPr marL="0" indent="0">
                  <a:buNone/>
                </a:pPr>
                <a:r>
                  <a:rPr lang="en-US" sz="2800" baseline="30000" dirty="0">
                    <a:cs typeface="Times New Roman" panose="02020603050405020304" pitchFamily="18" charset="0"/>
                  </a:rPr>
                  <a:t>	</a:t>
                </a:r>
                <a14:m>
                  <m:oMath xmlns:m="http://schemas.openxmlformats.org/officeDocument/2006/math">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a:latin typeface="Cambria Math" panose="02040503050406030204" pitchFamily="18" charset="0"/>
                        <a:cs typeface="Times New Roman" panose="02020603050405020304" pitchFamily="18" charset="0"/>
                      </a:rPr>
                      <m:t>=</m:t>
                    </m:r>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𝑥</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𝑥</m:t>
                        </m:r>
                      </m:e>
                    </m:acc>
                    <m:r>
                      <a:rPr lang="en-US" sz="2800">
                        <a:latin typeface="Cambria Math" panose="02040503050406030204" pitchFamily="18" charset="0"/>
                        <a:cs typeface="Times New Roman" panose="02020603050405020304" pitchFamily="18" charset="0"/>
                      </a:rPr>
                      <m:t>+</m:t>
                    </m:r>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𝑦</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𝑦</m:t>
                        </m:r>
                      </m:e>
                    </m:acc>
                    <m:r>
                      <a:rPr lang="en-US" sz="2800">
                        <a:latin typeface="Cambria Math" panose="02040503050406030204" pitchFamily="18" charset="0"/>
                        <a:cs typeface="Times New Roman" panose="02020603050405020304" pitchFamily="18" charset="0"/>
                      </a:rPr>
                      <m:t>+</m:t>
                    </m:r>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𝑧</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𝑧</m:t>
                        </m:r>
                      </m:e>
                    </m:acc>
                  </m:oMath>
                </a14:m>
                <a:r>
                  <a:rPr lang="en-US" sz="2800" dirty="0">
                    <a:latin typeface="Times New Roman" panose="02020603050405020304" pitchFamily="18" charset="0"/>
                    <a:cs typeface="Times New Roman" panose="02020603050405020304" pitchFamily="18" charset="0"/>
                  </a:rPr>
                  <a:t>  where  </a:t>
                </a:r>
              </a:p>
              <a:p>
                <a:pPr marL="0" indent="0">
                  <a:buNone/>
                </a:pPr>
                <a14:m>
                  <m:oMath xmlns:m="http://schemas.openxmlformats.org/officeDocument/2006/math">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𝑥</m:t>
                    </m:r>
                  </m:oMath>
                </a14:m>
                <a:r>
                  <a:rPr lang="en-US" sz="28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sz="2800" i="1">
                            <a:latin typeface="Cambria Math" panose="02040503050406030204" pitchFamily="18" charset="0"/>
                          </a:rPr>
                        </m:ctrlPr>
                      </m:dPr>
                      <m:e>
                        <m:r>
                          <a:rPr lang="en-US" sz="2800" baseline="30000">
                            <a:latin typeface="Cambria Math" panose="02040503050406030204" pitchFamily="18" charset="0"/>
                          </a:rPr>
                          <m:t>2</m:t>
                        </m:r>
                        <m:r>
                          <m:rPr>
                            <m:sty m:val="p"/>
                          </m:rPr>
                          <a:rPr lang="en-US" sz="2800">
                            <a:latin typeface="Cambria Math" panose="02040503050406030204" pitchFamily="18" charset="0"/>
                          </a:rPr>
                          <m:t>P</m:t>
                        </m:r>
                        <m:r>
                          <m:rPr>
                            <m:sty m:val="p"/>
                          </m:rPr>
                          <a:rPr lang="en-US" sz="2800" baseline="-25000">
                            <a:latin typeface="Cambria Math" panose="02040503050406030204" pitchFamily="18" charset="0"/>
                          </a:rPr>
                          <m:t>u</m:t>
                        </m:r>
                        <m:r>
                          <a:rPr lang="en-US" sz="2800">
                            <a:latin typeface="Cambria Math" panose="02040503050406030204" pitchFamily="18" charset="0"/>
                          </a:rPr>
                          <m:t>+</m:t>
                        </m:r>
                        <m:r>
                          <m:rPr>
                            <m:sty m:val="p"/>
                          </m:rPr>
                          <a:rPr lang="en-US" sz="2800">
                            <a:latin typeface="Cambria Math" panose="02040503050406030204" pitchFamily="18" charset="0"/>
                          </a:rPr>
                          <m:t>dx</m:t>
                        </m:r>
                      </m:e>
                    </m:d>
                  </m:oMath>
                </a14:m>
                <a:r>
                  <a:rPr lang="en-US" sz="2800" dirty="0">
                    <a:latin typeface="Times New Roman" panose="02020603050405020304" pitchFamily="18" charset="0"/>
                    <a:cs typeface="Times New Roman" panose="02020603050405020304" pitchFamily="18" charset="0"/>
                  </a:rPr>
                  <a:t> ; </a:t>
                </a:r>
                <a14:m>
                  <m:oMath xmlns:m="http://schemas.openxmlformats.org/officeDocument/2006/math">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𝑦</m:t>
                    </m:r>
                  </m:oMath>
                </a14:m>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0" baseline="30000" smtClean="0">
                        <a:latin typeface="Cambria Math"/>
                      </a:rPr>
                      <m:t>  </m:t>
                    </m:r>
                    <m:r>
                      <a:rPr lang="en-US" sz="2800" baseline="30000">
                        <a:latin typeface="Cambria Math" panose="02040503050406030204" pitchFamily="18" charset="0"/>
                      </a:rPr>
                      <m:t>2</m:t>
                    </m:r>
                    <m:r>
                      <m:rPr>
                        <m:sty m:val="p"/>
                      </m:rPr>
                      <a:rPr lang="en-US" sz="2800">
                        <a:latin typeface="Cambria Math" panose="02040503050406030204" pitchFamily="18" charset="0"/>
                      </a:rPr>
                      <m:t>P</m:t>
                    </m:r>
                    <m:r>
                      <m:rPr>
                        <m:sty m:val="p"/>
                      </m:rPr>
                      <a:rPr lang="en-US" sz="2800" baseline="-25000">
                        <a:latin typeface="Cambria Math" panose="02040503050406030204" pitchFamily="18" charset="0"/>
                      </a:rPr>
                      <m:t>v</m:t>
                    </m:r>
                    <m:r>
                      <a:rPr lang="en-US" sz="2800">
                        <a:latin typeface="Cambria Math" panose="02040503050406030204" pitchFamily="18" charset="0"/>
                      </a:rPr>
                      <m:t>+</m:t>
                    </m:r>
                    <m:r>
                      <m:rPr>
                        <m:sty m:val="p"/>
                      </m:rPr>
                      <a:rPr lang="en-US" sz="2800">
                        <a:latin typeface="Cambria Math" panose="02040503050406030204" pitchFamily="18" charset="0"/>
                      </a:rPr>
                      <m:t>dy</m:t>
                    </m:r>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𝑧</m:t>
                    </m:r>
                  </m:oMath>
                </a14:m>
                <a:r>
                  <a:rPr lang="en-US" sz="2800" dirty="0">
                    <a:latin typeface="Times New Roman" panose="02020603050405020304" pitchFamily="18" charset="0"/>
                    <a:cs typeface="Times New Roman" panose="02020603050405020304" pitchFamily="18" charset="0"/>
                  </a:rPr>
                  <a:t> = </a:t>
                </a:r>
                <a14:m>
                  <m:oMath xmlns:m="http://schemas.openxmlformats.org/officeDocument/2006/math">
                    <m:r>
                      <a:rPr lang="en-US" sz="2800" baseline="30000">
                        <a:latin typeface="Cambria Math" panose="02040503050406030204" pitchFamily="18" charset="0"/>
                      </a:rPr>
                      <m:t>2</m:t>
                    </m:r>
                    <m:r>
                      <m:rPr>
                        <m:sty m:val="p"/>
                      </m:rPr>
                      <a:rPr lang="en-US" sz="2800">
                        <a:latin typeface="Cambria Math" panose="02040503050406030204" pitchFamily="18" charset="0"/>
                      </a:rPr>
                      <m:t>P</m:t>
                    </m:r>
                    <m:r>
                      <m:rPr>
                        <m:sty m:val="p"/>
                      </m:rPr>
                      <a:rPr lang="en-US" sz="2800" baseline="-25000">
                        <a:latin typeface="Cambria Math" panose="02040503050406030204" pitchFamily="18" charset="0"/>
                      </a:rPr>
                      <m:t>z</m:t>
                    </m:r>
                    <m:r>
                      <a:rPr lang="en-US" sz="2800">
                        <a:latin typeface="Cambria Math" panose="02040503050406030204" pitchFamily="18" charset="0"/>
                      </a:rPr>
                      <m:t>+</m:t>
                    </m:r>
                    <m:r>
                      <m:rPr>
                        <m:sty m:val="p"/>
                      </m:rPr>
                      <a:rPr lang="en-US" sz="2800">
                        <a:latin typeface="Cambria Math" panose="02040503050406030204" pitchFamily="18" charset="0"/>
                      </a:rPr>
                      <m:t>dz</m:t>
                    </m:r>
                  </m:oMath>
                </a14:m>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457200"/>
                <a:ext cx="8382000" cy="5867400"/>
              </a:xfrm>
              <a:blipFill rotWithShape="1">
                <a:blip r:embed="rId2"/>
                <a:stretch>
                  <a:fillRect l="-1236" t="-727" b="-9346"/>
                </a:stretch>
              </a:blipFill>
            </p:spPr>
            <p:txBody>
              <a:bodyPr/>
              <a:lstStyle/>
              <a:p>
                <a:r>
                  <a:rPr lang="en-US">
                    <a:noFill/>
                  </a:rPr>
                  <a:t> </a:t>
                </a:r>
              </a:p>
            </p:txBody>
          </p:sp>
        </mc:Fallback>
      </mc:AlternateContent>
    </p:spTree>
    <p:extLst>
      <p:ext uri="{BB962C8B-B14F-4D97-AF65-F5344CB8AC3E}">
        <p14:creationId xmlns:p14="http://schemas.microsoft.com/office/powerpoint/2010/main" val="4183456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876800"/>
          </a:xfrm>
        </p:spPr>
        <p:txBody>
          <a:bodyPr/>
          <a:lstStyle/>
          <a:p>
            <a:r>
              <a:rPr lang="en-US" sz="2800" dirty="0">
                <a:latin typeface="Times New Roman" panose="02020603050405020304" pitchFamily="18" charset="0"/>
                <a:cs typeface="Times New Roman" panose="02020603050405020304" pitchFamily="18" charset="0"/>
              </a:rPr>
              <a:t>In rotation, the origin of the two coordinate frames are the same. This invariance of the origin characteristics allows the representation of rotation in 3-D space as a 3 x 3 rotation matrix R.</a:t>
            </a:r>
          </a:p>
          <a:p>
            <a:r>
              <a:rPr lang="en-US" sz="2800" dirty="0">
                <a:latin typeface="Times New Roman" panose="02020603050405020304" pitchFamily="18" charset="0"/>
                <a:cs typeface="Times New Roman" panose="02020603050405020304" pitchFamily="18" charset="0"/>
              </a:rPr>
              <a:t>In translation, the origin of the translated frame and original frame are not coincident and translation is represented by a 3 x 1 vector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D</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161239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305800" cy="591312"/>
          </a:xfrm>
        </p:spPr>
        <p:txBody>
          <a:bodyPr>
            <a:noAutofit/>
          </a:bodyPr>
          <a:lstStyle/>
          <a:p>
            <a:r>
              <a:rPr lang="en-US" sz="4400" b="1" dirty="0">
                <a:solidFill>
                  <a:srgbClr val="002060"/>
                </a:solidFill>
                <a:latin typeface="Times New Roman" panose="02020603050405020304" pitchFamily="18" charset="0"/>
                <a:cs typeface="Times New Roman" panose="02020603050405020304" pitchFamily="18" charset="0"/>
              </a:rPr>
              <a:t>Homogeneous translation matrix</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143000"/>
                <a:ext cx="8305800" cy="5181600"/>
              </a:xfrm>
            </p:spPr>
            <p:txBody>
              <a:bodyPr>
                <a:normAutofit fontScale="92500" lnSpcReduction="20000"/>
              </a:bodyPr>
              <a:lstStyle/>
              <a:p>
                <a:r>
                  <a:rPr lang="en-US" sz="2800" dirty="0">
                    <a:latin typeface="Times New Roman" panose="02020603050405020304" pitchFamily="18" charset="0"/>
                    <a:cs typeface="Times New Roman" panose="02020603050405020304" pitchFamily="18" charset="0"/>
                  </a:rPr>
                  <a:t>A powerful way to represent translation and rotation in a 4-D space of homogeneous coordinates.</a:t>
                </a:r>
              </a:p>
              <a:p>
                <a:r>
                  <a:rPr lang="en-US" sz="2800" dirty="0">
                    <a:latin typeface="Times New Roman" panose="02020603050405020304" pitchFamily="18" charset="0"/>
                    <a:cs typeface="Times New Roman" panose="02020603050405020304" pitchFamily="18" charset="0"/>
                  </a:rPr>
                  <a:t>In this coordinate system point P in frame 1 will be represented as </a:t>
                </a:r>
              </a:p>
              <a:p>
                <a:pPr marL="0" indent="0">
                  <a:buNone/>
                </a:pPr>
                <a14:m>
                  <m:oMathPara xmlns:m="http://schemas.openxmlformats.org/officeDocument/2006/math">
                    <m:oMathParaPr>
                      <m:jc m:val="centerGroup"/>
                    </m:oMathParaPr>
                    <m:oMath xmlns:m="http://schemas.openxmlformats.org/officeDocument/2006/math">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a:latin typeface="Cambria Math" panose="02040503050406030204" pitchFamily="18" charset="0"/>
                          <a:cs typeface="Times New Roman" panose="02020603050405020304" pitchFamily="18" charset="0"/>
                        </a:rPr>
                        <m:t>= </m:t>
                      </m:r>
                      <m:d>
                        <m:dPr>
                          <m:begChr m:val="["/>
                          <m:endChr m:val="]"/>
                          <m:ctrlPr>
                            <a:rPr lang="en-US" sz="2800" i="1">
                              <a:latin typeface="Cambria Math" panose="02040503050406030204" pitchFamily="18" charset="0"/>
                              <a:cs typeface="Times New Roman" panose="02020603050405020304" pitchFamily="18" charset="0"/>
                            </a:rPr>
                          </m:ctrlPr>
                        </m:dP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𝑥</m:t>
                                </m:r>
                              </m:e>
                            </m:mr>
                            <m:m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𝑦</m:t>
                                      </m:r>
                                    </m:e>
                                  </m:mr>
                                  <m:mr>
                                    <m:e>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𝑧</m:t>
                                      </m:r>
                                    </m:e>
                                  </m:mr>
                                </m:m>
                              </m:e>
                            </m:mr>
                            <m:mr>
                              <m:e>
                                <m:r>
                                  <a:rPr lang="en-US" sz="2800" i="1">
                                    <a:latin typeface="Cambria Math" panose="02040503050406030204" pitchFamily="18" charset="0"/>
                                    <a:ea typeface="Cambria Math" panose="02040503050406030204" pitchFamily="18" charset="0"/>
                                    <a:cs typeface="Times New Roman" panose="02020603050405020304" pitchFamily="18" charset="0"/>
                                  </a:rPr>
                                  <m:t>𝜎</m:t>
                                </m:r>
                              </m:e>
                            </m:mr>
                          </m:m>
                        </m:e>
                      </m:d>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𝑥</m:t>
                                    </m:r>
                                  </m:e>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𝑦</m:t>
                                          </m:r>
                                        </m:e>
                                        <m:e>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𝑧</m:t>
                                          </m:r>
                                        </m:e>
                                      </m:mr>
                                    </m:m>
                                  </m:e>
                                  <m:e>
                                    <m:r>
                                      <a:rPr lang="en-US" sz="2800" i="1">
                                        <a:latin typeface="Cambria Math" panose="02040503050406030204" pitchFamily="18" charset="0"/>
                                        <a:ea typeface="Cambria Math" panose="02040503050406030204" pitchFamily="18" charset="0"/>
                                        <a:cs typeface="Times New Roman" panose="02020603050405020304" pitchFamily="18" charset="0"/>
                                      </a:rPr>
                                      <m:t>𝜎</m:t>
                                    </m:r>
                                  </m:e>
                                </m:mr>
                              </m:m>
                            </m:e>
                          </m:d>
                        </m:e>
                        <m:sup>
                          <m:r>
                            <a:rPr lang="en-US" sz="2800" i="1">
                              <a:latin typeface="Cambria Math" panose="02040503050406030204" pitchFamily="18" charset="0"/>
                              <a:cs typeface="Times New Roman" panose="02020603050405020304" pitchFamily="18" charset="0"/>
                            </a:rPr>
                            <m:t>𝑇</m:t>
                          </m:r>
                        </m:sup>
                      </m:sSup>
                    </m:oMath>
                  </m:oMathPara>
                </a14:m>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fourth component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800" dirty="0">
                    <a:latin typeface="Times New Roman" panose="02020603050405020304" pitchFamily="18" charset="0"/>
                    <a:cs typeface="Times New Roman" panose="02020603050405020304" pitchFamily="18" charset="0"/>
                  </a:rPr>
                  <a:t> is a nonzero scale factor. </a:t>
                </a:r>
              </a:p>
              <a:p>
                <a:r>
                  <a:rPr lang="en-US" sz="2800" dirty="0">
                    <a:latin typeface="Times New Roman" panose="02020603050405020304" pitchFamily="18" charset="0"/>
                    <a:cs typeface="Times New Roman" panose="02020603050405020304" pitchFamily="18" charset="0"/>
                  </a:rPr>
                  <a:t>The physical coordinates are obtained by dividing each components in the homogeneous representation by the scaling factor.</a:t>
                </a:r>
              </a:p>
              <a:p>
                <a:r>
                  <a:rPr lang="en-US" sz="2800" dirty="0">
                    <a:latin typeface="Times New Roman" panose="02020603050405020304" pitchFamily="18" charset="0"/>
                    <a:cs typeface="Times New Roman" panose="02020603050405020304" pitchFamily="18" charset="0"/>
                  </a:rPr>
                  <a:t>If the scale factor is 1. components in the homogeneous and Cartesian representation is the same.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143000"/>
                <a:ext cx="8305800" cy="5181600"/>
              </a:xfrm>
              <a:blipFill rotWithShape="1">
                <a:blip r:embed="rId2"/>
                <a:stretch>
                  <a:fillRect l="-954" t="-2588" r="-1101" b="-3176"/>
                </a:stretch>
              </a:blipFill>
            </p:spPr>
            <p:txBody>
              <a:bodyPr/>
              <a:lstStyle/>
              <a:p>
                <a:r>
                  <a:rPr lang="en-US">
                    <a:noFill/>
                  </a:rPr>
                  <a:t> </a:t>
                </a:r>
              </a:p>
            </p:txBody>
          </p:sp>
        </mc:Fallback>
      </mc:AlternateContent>
    </p:spTree>
    <p:extLst>
      <p:ext uri="{BB962C8B-B14F-4D97-AF65-F5344CB8AC3E}">
        <p14:creationId xmlns:p14="http://schemas.microsoft.com/office/powerpoint/2010/main" val="1786912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762000"/>
                <a:ext cx="8305800" cy="5562600"/>
              </a:xfrm>
            </p:spPr>
            <p:txBody>
              <a:bodyPr>
                <a:normAutofit fontScale="62500" lnSpcReduction="20000"/>
              </a:bodyPr>
              <a:lstStyle/>
              <a:p>
                <a:pPr>
                  <a:lnSpc>
                    <a:spcPct val="150000"/>
                  </a:lnSpc>
                </a:pPr>
                <a:r>
                  <a:rPr lang="en-US" sz="2800" dirty="0">
                    <a:latin typeface="Times New Roman" panose="02020603050405020304" pitchFamily="18" charset="0"/>
                    <a:cs typeface="Times New Roman" panose="02020603050405020304" pitchFamily="18" charset="0"/>
                  </a:rPr>
                  <a:t>For example a physical vector </a:t>
                </a:r>
                <a14:m>
                  <m:oMath xmlns:m="http://schemas.openxmlformats.org/officeDocument/2006/math">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𝑀</m:t>
                        </m:r>
                      </m:e>
                    </m:acc>
                    <m:r>
                      <a:rPr lang="en-US" sz="2800" i="1">
                        <a:latin typeface="Cambria Math" panose="02040503050406030204" pitchFamily="18" charset="0"/>
                        <a:cs typeface="Times New Roman" panose="02020603050405020304" pitchFamily="18" charset="0"/>
                      </a:rPr>
                      <m:t>=5</m:t>
                    </m:r>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𝑖</m:t>
                        </m:r>
                      </m:e>
                    </m:acc>
                    <m:r>
                      <a:rPr lang="en-US" sz="2800" i="1">
                        <a:latin typeface="Cambria Math" panose="02040503050406030204" pitchFamily="18" charset="0"/>
                        <a:cs typeface="Times New Roman" panose="02020603050405020304" pitchFamily="18" charset="0"/>
                      </a:rPr>
                      <m:t>−2</m:t>
                    </m:r>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𝑗</m:t>
                        </m:r>
                      </m:e>
                    </m:acc>
                    <m:r>
                      <a:rPr lang="en-US" sz="2800" i="1">
                        <a:latin typeface="Cambria Math" panose="02040503050406030204" pitchFamily="18" charset="0"/>
                        <a:cs typeface="Times New Roman" panose="02020603050405020304" pitchFamily="18" charset="0"/>
                      </a:rPr>
                      <m:t>+3</m:t>
                    </m:r>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𝑘</m:t>
                        </m:r>
                      </m:e>
                    </m:acc>
                  </m:oMath>
                </a14:m>
                <a:r>
                  <a:rPr lang="en-US" sz="2800" dirty="0">
                    <a:latin typeface="Times New Roman" panose="02020603050405020304" pitchFamily="18" charset="0"/>
                    <a:cs typeface="Times New Roman" panose="02020603050405020304" pitchFamily="18" charset="0"/>
                  </a:rPr>
                  <a:t> or </a:t>
                </a:r>
                <a14:m>
                  <m:oMath xmlns:m="http://schemas.openxmlformats.org/officeDocument/2006/math">
                    <m:r>
                      <a:rPr lang="en-US" sz="2800" i="1">
                        <a:latin typeface="Cambria Math" panose="02040503050406030204" pitchFamily="18" charset="0"/>
                        <a:cs typeface="Times New Roman" panose="02020603050405020304" pitchFamily="18" charset="0"/>
                      </a:rPr>
                      <m:t>𝑀</m:t>
                    </m:r>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5</m:t>
                                  </m:r>
                                </m:e>
                                <m:e>
                                  <m:r>
                                    <a:rPr lang="en-US" sz="2800" i="1">
                                      <a:latin typeface="Cambria Math" panose="02040503050406030204" pitchFamily="18" charset="0"/>
                                      <a:cs typeface="Times New Roman" panose="02020603050405020304" pitchFamily="18" charset="0"/>
                                    </a:rPr>
                                    <m:t>−2</m:t>
                                  </m:r>
                                </m:e>
                                <m:e>
                                  <m:r>
                                    <a:rPr lang="en-US" sz="2800" i="1">
                                      <a:latin typeface="Cambria Math" panose="02040503050406030204" pitchFamily="18" charset="0"/>
                                      <a:cs typeface="Times New Roman" panose="02020603050405020304" pitchFamily="18" charset="0"/>
                                    </a:rPr>
                                    <m:t>3</m:t>
                                  </m:r>
                                </m:e>
                              </m:mr>
                            </m:m>
                          </m:e>
                        </m:d>
                      </m:e>
                      <m:sup>
                        <m:r>
                          <a:rPr lang="en-US" sz="2800" i="1">
                            <a:latin typeface="Cambria Math" panose="02040503050406030204" pitchFamily="18" charset="0"/>
                            <a:cs typeface="Times New Roman" panose="02020603050405020304" pitchFamily="18" charset="0"/>
                          </a:rPr>
                          <m:t>𝑇</m:t>
                        </m:r>
                      </m:sup>
                    </m:sSup>
                  </m:oMath>
                </a14:m>
                <a:r>
                  <a:rPr lang="en-US" sz="2800" dirty="0">
                    <a:latin typeface="Times New Roman" panose="02020603050405020304" pitchFamily="18" charset="0"/>
                    <a:cs typeface="Times New Roman" panose="02020603050405020304" pitchFamily="18" charset="0"/>
                  </a:rPr>
                  <a:t> can be represented in homogeneous coordinates vector as </a:t>
                </a:r>
                <a14:m>
                  <m:oMath xmlns:m="http://schemas.openxmlformats.org/officeDocument/2006/math">
                    <m:r>
                      <a:rPr lang="en-US" sz="2800" i="1">
                        <a:latin typeface="Cambria Math" panose="02040503050406030204" pitchFamily="18" charset="0"/>
                        <a:cs typeface="Times New Roman" panose="02020603050405020304" pitchFamily="18" charset="0"/>
                      </a:rPr>
                      <m:t>𝐿</m:t>
                    </m:r>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5</m:t>
                                  </m:r>
                                </m:e>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m:t>
                                        </m:r>
                                        <m:r>
                                          <a:rPr lang="en-US" sz="2800" i="1">
                                            <a:latin typeface="Cambria Math" panose="02040503050406030204" pitchFamily="18" charset="0"/>
                                            <a:cs typeface="Times New Roman" panose="02020603050405020304" pitchFamily="18" charset="0"/>
                                          </a:rPr>
                                          <m:t>2</m:t>
                                        </m:r>
                                      </m:e>
                                      <m:e>
                                        <m:r>
                                          <a:rPr lang="en-US" sz="2800" i="1">
                                            <a:latin typeface="Cambria Math" panose="02040503050406030204" pitchFamily="18" charset="0"/>
                                            <a:cs typeface="Times New Roman" panose="02020603050405020304" pitchFamily="18" charset="0"/>
                                          </a:rPr>
                                          <m:t>3</m:t>
                                        </m:r>
                                      </m:e>
                                    </m:mr>
                                  </m:m>
                                </m:e>
                                <m:e>
                                  <m:r>
                                    <a:rPr lang="en-US" sz="2800" i="1">
                                      <a:latin typeface="Cambria Math" panose="02040503050406030204" pitchFamily="18" charset="0"/>
                                      <a:cs typeface="Times New Roman" panose="02020603050405020304" pitchFamily="18" charset="0"/>
                                    </a:rPr>
                                    <m:t>1</m:t>
                                  </m:r>
                                </m:e>
                              </m:mr>
                            </m:m>
                          </m:e>
                        </m:d>
                      </m:e>
                      <m:sup>
                        <m:r>
                          <a:rPr lang="en-US" sz="2800" i="1">
                            <a:latin typeface="Cambria Math" panose="02040503050406030204" pitchFamily="18" charset="0"/>
                            <a:cs typeface="Times New Roman" panose="02020603050405020304" pitchFamily="18" charset="0"/>
                          </a:rPr>
                          <m:t>𝑇</m:t>
                        </m:r>
                      </m:sup>
                    </m:sSup>
                  </m:oMath>
                </a14:m>
                <a:r>
                  <a:rPr lang="en-US" sz="2800" dirty="0">
                    <a:latin typeface="Times New Roman" panose="02020603050405020304" pitchFamily="18" charset="0"/>
                    <a:cs typeface="Times New Roman" panose="02020603050405020304" pitchFamily="18" charset="0"/>
                  </a:rPr>
                  <a:t> with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800" dirty="0">
                    <a:latin typeface="Times New Roman" panose="02020603050405020304" pitchFamily="18" charset="0"/>
                    <a:cs typeface="Times New Roman" panose="02020603050405020304" pitchFamily="18" charset="0"/>
                  </a:rPr>
                  <a:t> = 1. for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800" dirty="0">
                    <a:latin typeface="Times New Roman" panose="02020603050405020304" pitchFamily="18" charset="0"/>
                    <a:cs typeface="Times New Roman" panose="02020603050405020304" pitchFamily="18" charset="0"/>
                  </a:rPr>
                  <a:t> = 2, </a:t>
                </a:r>
                <a14:m>
                  <m:oMath xmlns:m="http://schemas.openxmlformats.org/officeDocument/2006/math">
                    <m:r>
                      <a:rPr lang="en-US" sz="2800" i="1">
                        <a:latin typeface="Cambria Math" panose="02040503050406030204" pitchFamily="18" charset="0"/>
                        <a:cs typeface="Times New Roman" panose="02020603050405020304" pitchFamily="18" charset="0"/>
                      </a:rPr>
                      <m:t>𝐿</m:t>
                    </m:r>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0</m:t>
                                  </m:r>
                                </m:e>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m:t>
                                        </m:r>
                                        <m:r>
                                          <a:rPr lang="en-US" sz="2800" i="1">
                                            <a:latin typeface="Cambria Math" panose="02040503050406030204" pitchFamily="18" charset="0"/>
                                            <a:cs typeface="Times New Roman" panose="02020603050405020304" pitchFamily="18" charset="0"/>
                                          </a:rPr>
                                          <m:t>4</m:t>
                                        </m:r>
                                      </m:e>
                                      <m:e>
                                        <m:r>
                                          <a:rPr lang="en-US" sz="2800" i="1">
                                            <a:latin typeface="Cambria Math" panose="02040503050406030204" pitchFamily="18" charset="0"/>
                                            <a:cs typeface="Times New Roman" panose="02020603050405020304" pitchFamily="18" charset="0"/>
                                          </a:rPr>
                                          <m:t>6</m:t>
                                        </m:r>
                                      </m:e>
                                    </m:mr>
                                  </m:m>
                                </m:e>
                                <m:e>
                                  <m:r>
                                    <a:rPr lang="en-US" sz="2800" i="1">
                                      <a:latin typeface="Cambria Math" panose="02040503050406030204" pitchFamily="18" charset="0"/>
                                      <a:cs typeface="Times New Roman" panose="02020603050405020304" pitchFamily="18" charset="0"/>
                                    </a:rPr>
                                    <m:t>2</m:t>
                                  </m:r>
                                </m:e>
                              </m:mr>
                            </m:m>
                          </m:e>
                        </m:d>
                      </m:e>
                      <m:sup>
                        <m:r>
                          <a:rPr lang="en-US" sz="2800" i="1">
                            <a:latin typeface="Cambria Math" panose="02040503050406030204" pitchFamily="18" charset="0"/>
                            <a:cs typeface="Times New Roman" panose="02020603050405020304" pitchFamily="18" charset="0"/>
                          </a:rPr>
                          <m:t>𝑇</m:t>
                        </m:r>
                      </m:sup>
                    </m:sSup>
                  </m:oMath>
                </a14:m>
                <a:r>
                  <a:rPr lang="en-US" sz="2800" dirty="0">
                    <a:latin typeface="Times New Roman" panose="02020603050405020304" pitchFamily="18" charset="0"/>
                    <a:cs typeface="Times New Roman" panose="02020603050405020304" pitchFamily="18" charset="0"/>
                  </a:rPr>
                  <a:t> or </a:t>
                </a:r>
                <a14:m>
                  <m:oMath xmlns:m="http://schemas.openxmlformats.org/officeDocument/2006/math">
                    <m:r>
                      <a:rPr lang="en-US" sz="2800" i="1">
                        <a:latin typeface="Cambria Math" panose="02040503050406030204" pitchFamily="18" charset="0"/>
                        <a:cs typeface="Times New Roman" panose="02020603050405020304" pitchFamily="18" charset="0"/>
                      </a:rPr>
                      <m:t>𝐿</m:t>
                    </m:r>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2</m:t>
                                  </m:r>
                                  <m:r>
                                    <a:rPr lang="en-US" sz="2800" i="1">
                                      <a:latin typeface="Cambria Math" panose="02040503050406030204" pitchFamily="18" charset="0"/>
                                      <a:cs typeface="Times New Roman" panose="02020603050405020304" pitchFamily="18" charset="0"/>
                                    </a:rPr>
                                    <m:t>.5</m:t>
                                  </m:r>
                                </m:e>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m:t>
                                        </m:r>
                                        <m:r>
                                          <a:rPr lang="en-US" sz="2800" i="1">
                                            <a:latin typeface="Cambria Math" panose="02040503050406030204" pitchFamily="18" charset="0"/>
                                            <a:cs typeface="Times New Roman" panose="02020603050405020304" pitchFamily="18" charset="0"/>
                                          </a:rPr>
                                          <m:t>1</m:t>
                                        </m:r>
                                      </m:e>
                                      <m:e>
                                        <m:r>
                                          <a:rPr lang="en-US" sz="2800" i="1">
                                            <a:latin typeface="Cambria Math" panose="02040503050406030204" pitchFamily="18" charset="0"/>
                                            <a:cs typeface="Times New Roman" panose="02020603050405020304" pitchFamily="18" charset="0"/>
                                          </a:rPr>
                                          <m:t>1.5</m:t>
                                        </m:r>
                                      </m:e>
                                    </m:mr>
                                  </m:m>
                                </m:e>
                                <m:e>
                                  <m:r>
                                    <a:rPr lang="en-US" sz="2800" i="1">
                                      <a:latin typeface="Cambria Math" panose="02040503050406030204" pitchFamily="18" charset="0"/>
                                      <a:cs typeface="Times New Roman" panose="02020603050405020304" pitchFamily="18" charset="0"/>
                                    </a:rPr>
                                    <m:t>0.5</m:t>
                                  </m:r>
                                </m:e>
                              </m:mr>
                            </m:m>
                          </m:e>
                        </m:d>
                      </m:e>
                      <m:sup>
                        <m:r>
                          <a:rPr lang="en-US" sz="2800" i="1">
                            <a:latin typeface="Cambria Math" panose="02040503050406030204" pitchFamily="18" charset="0"/>
                            <a:cs typeface="Times New Roman" panose="02020603050405020304" pitchFamily="18" charset="0"/>
                          </a:rPr>
                          <m:t>𝑇</m:t>
                        </m:r>
                      </m:sup>
                    </m:sSup>
                  </m:oMath>
                </a14:m>
                <a:r>
                  <a:rPr lang="en-US" sz="2800" dirty="0">
                    <a:latin typeface="Times New Roman" panose="02020603050405020304" pitchFamily="18" charset="0"/>
                    <a:cs typeface="Times New Roman" panose="02020603050405020304" pitchFamily="18" charset="0"/>
                  </a:rPr>
                  <a:t> for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800" dirty="0">
                    <a:latin typeface="Times New Roman" panose="02020603050405020304" pitchFamily="18" charset="0"/>
                    <a:cs typeface="Times New Roman" panose="02020603050405020304" pitchFamily="18" charset="0"/>
                  </a:rPr>
                  <a:t> = 0.5 </a:t>
                </a:r>
              </a:p>
              <a:p>
                <a:pPr>
                  <a:lnSpc>
                    <a:spcPct val="150000"/>
                  </a:lnSpc>
                </a:pPr>
                <a:r>
                  <a:rPr lang="en-US" sz="2800" dirty="0">
                    <a:latin typeface="Times New Roman" panose="02020603050405020304" pitchFamily="18" charset="0"/>
                    <a:cs typeface="Times New Roman" panose="02020603050405020304" pitchFamily="18" charset="0"/>
                  </a:rPr>
                  <a:t>In robotics normally scale 1 is used</a:t>
                </a:r>
              </a:p>
              <a:p>
                <a:pPr>
                  <a:lnSpc>
                    <a:spcPct val="150000"/>
                  </a:lnSpc>
                </a:pPr>
                <a:r>
                  <a:rPr lang="en-US" sz="2800" dirty="0">
                    <a:latin typeface="Times New Roman" panose="02020603050405020304" pitchFamily="18" charset="0"/>
                    <a:cs typeface="Times New Roman" panose="02020603050405020304" pitchFamily="18" charset="0"/>
                  </a:rPr>
                  <a:t>Using homogeneous coordinate system a translational frame mapping is represented as</a:t>
                </a:r>
              </a:p>
              <a:p>
                <a:pPr marL="0" indent="0">
                  <a:lnSpc>
                    <a:spcPct val="110000"/>
                  </a:lnSpc>
                  <a:buNone/>
                </a:pPr>
                <a14:m>
                  <m:oMathPara xmlns:m="http://schemas.openxmlformats.org/officeDocument/2006/math">
                    <m:oMathParaPr>
                      <m:jc m:val="centerGroup"/>
                    </m:oMathParaPr>
                    <m:oMath xmlns:m="http://schemas.openxmlformats.org/officeDocument/2006/math">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a:latin typeface="Cambria Math" panose="02040503050406030204" pitchFamily="18" charset="0"/>
                          <a:cs typeface="Times New Roman" panose="02020603050405020304" pitchFamily="18" charset="0"/>
                        </a:rPr>
                        <m:t>= </m:t>
                      </m:r>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1</m:t>
                                </m:r>
                              </m:e>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0</m:t>
                                      </m:r>
                                    </m:e>
                                    <m:e>
                                      <m:r>
                                        <a:rPr lang="en-US" sz="2800" i="1">
                                          <a:latin typeface="Cambria Math" panose="02040503050406030204" pitchFamily="18" charset="0"/>
                                          <a:cs typeface="Times New Roman" panose="02020603050405020304" pitchFamily="18" charset="0"/>
                                        </a:rPr>
                                        <m:t>0</m:t>
                                      </m:r>
                                    </m:e>
                                  </m:mr>
                                </m:m>
                              </m:e>
                              <m:e>
                                <m:r>
                                  <a:rPr lang="en-US" sz="2800" i="1">
                                    <a:latin typeface="Cambria Math" panose="02040503050406030204" pitchFamily="18" charset="0"/>
                                    <a:cs typeface="Times New Roman" panose="02020603050405020304" pitchFamily="18" charset="0"/>
                                  </a:rPr>
                                  <m:t>𝑑</m:t>
                                </m:r>
                                <m:r>
                                  <a:rPr lang="en-US" sz="2800" i="1" baseline="-25000">
                                    <a:latin typeface="Cambria Math" panose="02040503050406030204" pitchFamily="18" charset="0"/>
                                    <a:cs typeface="Times New Roman" panose="02020603050405020304" pitchFamily="18" charset="0"/>
                                  </a:rPr>
                                  <m:t>𝑥</m:t>
                                </m:r>
                              </m:e>
                            </m:mr>
                            <m:m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0</m:t>
                                      </m:r>
                                    </m:e>
                                  </m:mr>
                                  <m:mr>
                                    <m:e>
                                      <m:r>
                                        <a:rPr lang="en-US" sz="2800" i="1">
                                          <a:latin typeface="Cambria Math" panose="02040503050406030204" pitchFamily="18" charset="0"/>
                                          <a:cs typeface="Times New Roman" panose="02020603050405020304" pitchFamily="18" charset="0"/>
                                        </a:rPr>
                                        <m:t>0</m:t>
                                      </m:r>
                                    </m:e>
                                  </m:mr>
                                </m:m>
                              </m:e>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1</m:t>
                                            </m:r>
                                          </m:e>
                                          <m:e>
                                            <m:r>
                                              <a:rPr lang="en-US" sz="2800" i="1">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0</m:t>
                                            </m:r>
                                          </m:e>
                                          <m:e>
                                            <m:r>
                                              <a:rPr lang="en-US" sz="2800" i="1">
                                                <a:latin typeface="Cambria Math" panose="02040503050406030204" pitchFamily="18" charset="0"/>
                                                <a:cs typeface="Times New Roman" panose="02020603050405020304" pitchFamily="18" charset="0"/>
                                              </a:rPr>
                                              <m:t>1</m:t>
                                            </m:r>
                                          </m:e>
                                        </m:mr>
                                      </m:m>
                                    </m:e>
                                  </m:mr>
                                </m:m>
                              </m:e>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𝑑</m:t>
                                      </m:r>
                                      <m:r>
                                        <a:rPr lang="en-US" sz="2800" i="1" baseline="-25000">
                                          <a:latin typeface="Cambria Math" panose="02040503050406030204" pitchFamily="18" charset="0"/>
                                          <a:cs typeface="Times New Roman" panose="02020603050405020304" pitchFamily="18" charset="0"/>
                                        </a:rPr>
                                        <m:t>𝑦</m:t>
                                      </m:r>
                                    </m:e>
                                  </m:mr>
                                  <m:mr>
                                    <m:e>
                                      <m:r>
                                        <a:rPr lang="en-US" sz="2800" i="1">
                                          <a:latin typeface="Cambria Math" panose="02040503050406030204" pitchFamily="18" charset="0"/>
                                          <a:cs typeface="Times New Roman" panose="02020603050405020304" pitchFamily="18" charset="0"/>
                                        </a:rPr>
                                        <m:t>𝑑</m:t>
                                      </m:r>
                                      <m:r>
                                        <a:rPr lang="en-US" sz="2800" i="1" baseline="-25000">
                                          <a:latin typeface="Cambria Math" panose="02040503050406030204" pitchFamily="18" charset="0"/>
                                          <a:cs typeface="Times New Roman" panose="02020603050405020304" pitchFamily="18" charset="0"/>
                                        </a:rPr>
                                        <m:t>𝑧</m:t>
                                      </m:r>
                                    </m:e>
                                  </m:mr>
                                </m:m>
                              </m:e>
                            </m:mr>
                            <m:mr>
                              <m:e>
                                <m:r>
                                  <a:rPr lang="en-US" sz="2800" i="1">
                                    <a:latin typeface="Cambria Math" panose="02040503050406030204" pitchFamily="18" charset="0"/>
                                    <a:cs typeface="Times New Roman" panose="02020603050405020304" pitchFamily="18" charset="0"/>
                                  </a:rPr>
                                  <m:t>0</m:t>
                                </m:r>
                              </m:e>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0</m:t>
                                      </m:r>
                                    </m:e>
                                    <m:e>
                                      <m:r>
                                        <a:rPr lang="en-US" sz="2800" i="1">
                                          <a:latin typeface="Cambria Math" panose="02040503050406030204" pitchFamily="18" charset="0"/>
                                          <a:cs typeface="Times New Roman" panose="02020603050405020304" pitchFamily="18" charset="0"/>
                                        </a:rPr>
                                        <m:t>0</m:t>
                                      </m:r>
                                    </m:e>
                                  </m:mr>
                                </m:m>
                              </m:e>
                              <m:e>
                                <m:r>
                                  <a:rPr lang="en-US" sz="2800" i="1">
                                    <a:latin typeface="Cambria Math" panose="02040503050406030204" pitchFamily="18" charset="0"/>
                                    <a:cs typeface="Times New Roman" panose="02020603050405020304" pitchFamily="18" charset="0"/>
                                  </a:rPr>
                                  <m:t>1</m:t>
                                </m:r>
                              </m:e>
                            </m:mr>
                          </m:m>
                        </m:e>
                      </m:d>
                      <m:d>
                        <m:dPr>
                          <m:begChr m:val="["/>
                          <m:endChr m:val="]"/>
                          <m:ctrlPr>
                            <a:rPr lang="en-US" sz="2800" i="1">
                              <a:latin typeface="Cambria Math" panose="02040503050406030204" pitchFamily="18" charset="0"/>
                              <a:cs typeface="Times New Roman" panose="02020603050405020304" pitchFamily="18" charset="0"/>
                            </a:rPr>
                          </m:ctrlPr>
                        </m:dP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2</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𝑢</m:t>
                                </m:r>
                              </m:e>
                            </m:mr>
                            <m:m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2</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𝑣</m:t>
                                      </m:r>
                                    </m:e>
                                  </m:mr>
                                  <m:mr>
                                    <m:e>
                                      <m:r>
                                        <a:rPr lang="en-US" sz="2800" i="1" baseline="30000">
                                          <a:latin typeface="Cambria Math" panose="02040503050406030204" pitchFamily="18" charset="0"/>
                                          <a:cs typeface="Times New Roman" panose="02020603050405020304" pitchFamily="18" charset="0"/>
                                        </a:rPr>
                                        <m:t>2</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𝑤</m:t>
                                      </m:r>
                                    </m:e>
                                  </m:mr>
                                </m:m>
                              </m:e>
                            </m:mr>
                            <m:mr>
                              <m:e>
                                <m:r>
                                  <a:rPr lang="en-US" sz="2800" i="1">
                                    <a:latin typeface="Cambria Math" panose="02040503050406030204" pitchFamily="18" charset="0"/>
                                    <a:cs typeface="Times New Roman" panose="02020603050405020304" pitchFamily="18" charset="0"/>
                                  </a:rPr>
                                  <m:t>1</m:t>
                                </m:r>
                              </m:e>
                            </m:mr>
                          </m:m>
                        </m:e>
                      </m:d>
                    </m:oMath>
                  </m:oMathPara>
                </a14:m>
                <a:endParaRPr lang="en-US" sz="2800" dirty="0">
                  <a:latin typeface="Times New Roman" panose="02020603050405020304" pitchFamily="18" charset="0"/>
                  <a:cs typeface="Times New Roman" panose="02020603050405020304" pitchFamily="18" charset="0"/>
                </a:endParaRPr>
              </a:p>
              <a:p>
                <a:pPr marL="0" indent="0">
                  <a:lnSpc>
                    <a:spcPct val="110000"/>
                  </a:lnSpc>
                  <a:buNone/>
                </a:pPr>
                <a:endParaRPr lang="en-US" sz="2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i="1" baseline="30000" smtClean="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𝑇</m:t>
                      </m:r>
                      <m:r>
                        <a:rPr lang="en-US" sz="2800" i="1" baseline="-25000">
                          <a:latin typeface="Cambria Math" panose="02040503050406030204" pitchFamily="18" charset="0"/>
                          <a:cs typeface="Times New Roman" panose="02020603050405020304" pitchFamily="18" charset="0"/>
                        </a:rPr>
                        <m:t>2</m:t>
                      </m:r>
                      <m:r>
                        <a:rPr lang="en-US" sz="2800" b="0" i="1" baseline="-25000" smtClean="0">
                          <a:latin typeface="Cambria Math"/>
                          <a:cs typeface="Times New Roman" panose="02020603050405020304" pitchFamily="18" charset="0"/>
                        </a:rPr>
                        <m:t>  </m:t>
                      </m:r>
                      <m:r>
                        <a:rPr lang="en-US" sz="2800" i="1" baseline="30000">
                          <a:latin typeface="Cambria Math" panose="02040503050406030204" pitchFamily="18" charset="0"/>
                          <a:cs typeface="Times New Roman" panose="02020603050405020304" pitchFamily="18" charset="0"/>
                        </a:rPr>
                        <m:t>2</m:t>
                      </m:r>
                      <m:r>
                        <a:rPr lang="en-US" sz="2800" i="1">
                          <a:latin typeface="Cambria Math" panose="02040503050406030204" pitchFamily="18" charset="0"/>
                          <a:cs typeface="Times New Roman" panose="02020603050405020304" pitchFamily="18" charset="0"/>
                        </a:rPr>
                        <m:t>𝑃</m:t>
                      </m:r>
                    </m:oMath>
                  </m:oMathPara>
                </a14:m>
                <a:endParaRPr lang="en-US" dirty="0"/>
              </a:p>
              <a:p>
                <a:r>
                  <a:rPr lang="en-US" sz="2800" dirty="0">
                    <a:latin typeface="Times New Roman" panose="02020603050405020304" pitchFamily="18" charset="0"/>
                    <a:cs typeface="Times New Roman" panose="02020603050405020304" pitchFamily="18" charset="0"/>
                  </a:rPr>
                  <a:t>Here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T</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is a 4 x 4 homogeneous transformation matrix for translation of origin by </a:t>
                </a:r>
              </a:p>
              <a:p>
                <a:endParaRPr lang="en-US" sz="2800" baseline="30000" dirty="0">
                  <a:latin typeface="Times New Roman" panose="02020603050405020304" pitchFamily="18" charset="0"/>
                  <a:cs typeface="Times New Roman" panose="02020603050405020304" pitchFamily="18" charset="0"/>
                </a:endParaRPr>
              </a:p>
              <a:p>
                <a:pPr marL="0" indent="0">
                  <a:buNone/>
                </a:pPr>
                <a:r>
                  <a:rPr lang="en-US" sz="2800" baseline="30000" dirty="0">
                    <a:latin typeface="Times New Roman" panose="02020603050405020304" pitchFamily="18" charset="0"/>
                    <a:cs typeface="Times New Roman" panose="02020603050405020304" pitchFamily="18" charset="0"/>
                  </a:rPr>
                  <a:t>			</a:t>
                </a:r>
                <a14:m>
                  <m:oMath xmlns:m="http://schemas.openxmlformats.org/officeDocument/2006/math">
                    <m:r>
                      <a:rPr lang="en-US" sz="2800" baseline="30000">
                        <a:latin typeface="Cambria Math" panose="02040503050406030204" pitchFamily="18" charset="0"/>
                        <a:cs typeface="Times New Roman" panose="02020603050405020304" pitchFamily="18" charset="0"/>
                      </a:rPr>
                      <m:t>1</m:t>
                    </m:r>
                    <m:r>
                      <m:rPr>
                        <m:sty m:val="p"/>
                      </m:rPr>
                      <a:rPr lang="en-US" sz="2800">
                        <a:latin typeface="Cambria Math" panose="02040503050406030204" pitchFamily="18" charset="0"/>
                        <a:cs typeface="Times New Roman" panose="02020603050405020304" pitchFamily="18" charset="0"/>
                      </a:rPr>
                      <m:t>D</m:t>
                    </m:r>
                    <m:r>
                      <a:rPr lang="en-US" sz="2800" baseline="-25000">
                        <a:latin typeface="Cambria Math" panose="02040503050406030204" pitchFamily="18" charset="0"/>
                        <a:cs typeface="Times New Roman" panose="02020603050405020304" pitchFamily="18" charset="0"/>
                      </a:rPr>
                      <m:t>2</m:t>
                    </m:r>
                    <m:r>
                      <a:rPr lang="en-US" sz="2800">
                        <a:latin typeface="Cambria Math" panose="02040503050406030204" pitchFamily="18" charset="0"/>
                        <a:cs typeface="Times New Roman" panose="02020603050405020304" pitchFamily="18" charset="0"/>
                      </a:rPr>
                      <m:t>=</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𝑂</m:t>
                        </m:r>
                        <m:r>
                          <a:rPr lang="en-US" sz="2800" baseline="-25000">
                            <a:latin typeface="Cambria Math" panose="02040503050406030204" pitchFamily="18" charset="0"/>
                            <a:cs typeface="Times New Roman" panose="02020603050405020304" pitchFamily="18" charset="0"/>
                          </a:rPr>
                          <m:t>1</m:t>
                        </m:r>
                        <m:r>
                          <a:rPr lang="en-US" sz="2800">
                            <a:latin typeface="Cambria Math" panose="02040503050406030204" pitchFamily="18" charset="0"/>
                            <a:cs typeface="Times New Roman" panose="02020603050405020304" pitchFamily="18" charset="0"/>
                          </a:rPr>
                          <m:t>𝑂</m:t>
                        </m:r>
                        <m:r>
                          <a:rPr lang="en-US" sz="2800" baseline="-25000">
                            <a:latin typeface="Cambria Math" panose="02040503050406030204" pitchFamily="18" charset="0"/>
                            <a:cs typeface="Times New Roman" panose="02020603050405020304" pitchFamily="18" charset="0"/>
                          </a:rPr>
                          <m:t>2</m:t>
                        </m:r>
                      </m:e>
                    </m:acc>
                    <m:r>
                      <a:rPr lang="en-US" sz="2800" i="1">
                        <a:latin typeface="Cambria Math" panose="02040503050406030204" pitchFamily="18" charset="0"/>
                      </a:rPr>
                      <m:t>=</m:t>
                    </m:r>
                    <m:sSup>
                      <m:sSupPr>
                        <m:ctrlPr>
                          <a:rPr lang="en-US" sz="2800" i="1">
                            <a:latin typeface="Cambria Math" panose="02040503050406030204" pitchFamily="18" charset="0"/>
                            <a:cs typeface="Times New Roman" panose="02020603050405020304" pitchFamily="18" charset="0"/>
                          </a:rPr>
                        </m:ctrlPr>
                      </m:sSupPr>
                      <m:e>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r>
                                    <m:rPr>
                                      <m:sty m:val="p"/>
                                    </m:rPr>
                                    <a:rPr lang="en-US" sz="2800">
                                      <a:latin typeface="Cambria Math" panose="02040503050406030204" pitchFamily="18" charset="0"/>
                                    </a:rPr>
                                    <m:t>d</m:t>
                                  </m:r>
                                  <m:r>
                                    <m:rPr>
                                      <m:sty m:val="p"/>
                                    </m:rPr>
                                    <a:rPr lang="en-US" sz="2800" baseline="-25000">
                                      <a:latin typeface="Cambria Math" panose="02040503050406030204" pitchFamily="18" charset="0"/>
                                    </a:rPr>
                                    <m:t>x</m:t>
                                  </m:r>
                                </m:e>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sty m:val="p"/>
                                          </m:rPr>
                                          <a:rPr lang="en-US" sz="2800">
                                            <a:latin typeface="Cambria Math" panose="02040503050406030204" pitchFamily="18" charset="0"/>
                                          </a:rPr>
                                          <m:t>d</m:t>
                                        </m:r>
                                        <m:r>
                                          <a:rPr lang="en-US" sz="2800" i="1" baseline="-25000">
                                            <a:latin typeface="Cambria Math" panose="02040503050406030204" pitchFamily="18" charset="0"/>
                                          </a:rPr>
                                          <m:t>𝑦</m:t>
                                        </m:r>
                                      </m:e>
                                      <m:e>
                                        <m:r>
                                          <m:rPr>
                                            <m:sty m:val="p"/>
                                          </m:rPr>
                                          <a:rPr lang="en-US" sz="2800">
                                            <a:latin typeface="Cambria Math" panose="02040503050406030204" pitchFamily="18" charset="0"/>
                                          </a:rPr>
                                          <m:t>d</m:t>
                                        </m:r>
                                        <m:r>
                                          <a:rPr lang="en-US" sz="2800" i="1" baseline="-25000">
                                            <a:latin typeface="Cambria Math" panose="02040503050406030204" pitchFamily="18" charset="0"/>
                                          </a:rPr>
                                          <m:t>𝑧</m:t>
                                        </m:r>
                                      </m:e>
                                    </m:mr>
                                  </m:m>
                                </m:e>
                                <m:e>
                                  <m:r>
                                    <a:rPr lang="en-US" sz="2800" i="1">
                                      <a:latin typeface="Cambria Math" panose="02040503050406030204" pitchFamily="18" charset="0"/>
                                      <a:cs typeface="Times New Roman" panose="02020603050405020304" pitchFamily="18" charset="0"/>
                                    </a:rPr>
                                    <m:t>1</m:t>
                                  </m:r>
                                </m:e>
                              </m:mr>
                            </m:m>
                          </m:e>
                        </m:d>
                      </m:e>
                      <m:sup>
                        <m:r>
                          <a:rPr lang="en-US" sz="2800" i="1">
                            <a:latin typeface="Cambria Math" panose="02040503050406030204" pitchFamily="18" charset="0"/>
                            <a:cs typeface="Times New Roman" panose="02020603050405020304" pitchFamily="18" charset="0"/>
                          </a:rPr>
                          <m:t>𝑇</m:t>
                        </m:r>
                      </m:sup>
                    </m:sSup>
                  </m:oMath>
                </a14:m>
                <a:r>
                  <a:rPr lang="en-US" sz="2800" dirty="0"/>
                  <a:t> </a:t>
                </a:r>
              </a:p>
              <a:p>
                <a:pPr marL="0" indent="0">
                  <a:buNone/>
                </a:pPr>
                <a:endParaRPr lang="en-US" sz="2800" dirty="0"/>
              </a:p>
              <a:p>
                <a:r>
                  <a:rPr lang="en-US" sz="2800" dirty="0">
                    <a:latin typeface="Times New Roman" panose="02020603050405020304" pitchFamily="18" charset="0"/>
                    <a:cs typeface="Times New Roman" panose="02020603050405020304" pitchFamily="18" charset="0"/>
                  </a:rPr>
                  <a:t>The 4 x 4 transformation matrix is called the basic </a:t>
                </a:r>
                <a:r>
                  <a:rPr lang="en-US" sz="2800" dirty="0">
                    <a:solidFill>
                      <a:srgbClr val="FF0000"/>
                    </a:solidFill>
                    <a:latin typeface="Times New Roman" panose="02020603050405020304" pitchFamily="18" charset="0"/>
                    <a:cs typeface="Times New Roman" panose="02020603050405020304" pitchFamily="18" charset="0"/>
                  </a:rPr>
                  <a:t>homogeneous translation matrix</a:t>
                </a:r>
                <a:r>
                  <a:rPr lang="en-US" sz="2800" dirty="0">
                    <a:latin typeface="Times New Roman" panose="02020603050405020304" pitchFamily="18" charset="0"/>
                    <a:cs typeface="Times New Roman" panose="02020603050405020304" pitchFamily="18" charset="0"/>
                  </a:rPr>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762000"/>
                <a:ext cx="8305800" cy="5562600"/>
              </a:xfrm>
              <a:blipFill rotWithShape="1">
                <a:blip r:embed="rId2"/>
                <a:stretch>
                  <a:fillRect l="-661" r="-734" b="-2738"/>
                </a:stretch>
              </a:blipFill>
            </p:spPr>
            <p:txBody>
              <a:bodyPr/>
              <a:lstStyle/>
              <a:p>
                <a:r>
                  <a:rPr lang="en-US">
                    <a:noFill/>
                  </a:rPr>
                  <a:t> </a:t>
                </a:r>
              </a:p>
            </p:txBody>
          </p:sp>
        </mc:Fallback>
      </mc:AlternateContent>
    </p:spTree>
    <p:extLst>
      <p:ext uri="{BB962C8B-B14F-4D97-AF65-F5344CB8AC3E}">
        <p14:creationId xmlns:p14="http://schemas.microsoft.com/office/powerpoint/2010/main" val="106223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2800" b="1" dirty="0">
                <a:solidFill>
                  <a:srgbClr val="002060"/>
                </a:solidFill>
                <a:latin typeface="Times New Roman" panose="02020603050405020304" pitchFamily="18" charset="0"/>
                <a:cs typeface="Times New Roman" panose="02020603050405020304" pitchFamily="18" charset="0"/>
              </a:rPr>
              <a:t>Mapping between rotated and translated frames</a:t>
            </a:r>
            <a:endParaRPr lang="en-US" sz="2400" b="1" dirty="0"/>
          </a:p>
        </p:txBody>
      </p:sp>
      <p:sp>
        <p:nvSpPr>
          <p:cNvPr id="3" name="Content Placeholder 2"/>
          <p:cNvSpPr>
            <a:spLocks noGrp="1"/>
          </p:cNvSpPr>
          <p:nvPr>
            <p:ph idx="1"/>
          </p:nvPr>
        </p:nvSpPr>
        <p:spPr>
          <a:xfrm>
            <a:off x="152400" y="1371600"/>
            <a:ext cx="8534400" cy="4953000"/>
          </a:xfrm>
        </p:spPr>
        <p:txBody>
          <a:bodyPr/>
          <a:lstStyle/>
          <a:p>
            <a:r>
              <a:rPr lang="en-US" sz="2800" dirty="0">
                <a:latin typeface="Times New Roman" panose="02020603050405020304" pitchFamily="18" charset="0"/>
                <a:cs typeface="Times New Roman" panose="02020603050405020304" pitchFamily="18" charset="0"/>
              </a:rPr>
              <a:t>Frame 2 is rotated and translated with respect to frame 1</a:t>
            </a:r>
          </a:p>
          <a:p>
            <a:endParaRPr lang="en-US" dirty="0"/>
          </a:p>
        </p:txBody>
      </p:sp>
      <p:pic>
        <p:nvPicPr>
          <p:cNvPr id="4" name="Picture 3"/>
          <p:cNvPicPr>
            <a:picLocks noChangeAspect="1"/>
          </p:cNvPicPr>
          <p:nvPr/>
        </p:nvPicPr>
        <p:blipFill>
          <a:blip r:embed="rId2"/>
          <a:stretch>
            <a:fillRect/>
          </a:stretch>
        </p:blipFill>
        <p:spPr>
          <a:xfrm>
            <a:off x="817195" y="2332938"/>
            <a:ext cx="8017522" cy="3835043"/>
          </a:xfrm>
          <a:prstGeom prst="rect">
            <a:avLst/>
          </a:prstGeom>
        </p:spPr>
      </p:pic>
    </p:spTree>
    <p:extLst>
      <p:ext uri="{BB962C8B-B14F-4D97-AF65-F5344CB8AC3E}">
        <p14:creationId xmlns:p14="http://schemas.microsoft.com/office/powerpoint/2010/main" val="342043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153400" cy="896112"/>
          </a:xfrm>
        </p:spPr>
        <p:txBody>
          <a:bodyPr/>
          <a:lstStyle/>
          <a:p>
            <a:r>
              <a:rPr lang="en-US" dirty="0"/>
              <a:t>Introduction</a:t>
            </a:r>
          </a:p>
        </p:txBody>
      </p:sp>
      <p:sp>
        <p:nvSpPr>
          <p:cNvPr id="3" name="Content Placeholder 2"/>
          <p:cNvSpPr>
            <a:spLocks noGrp="1"/>
          </p:cNvSpPr>
          <p:nvPr>
            <p:ph idx="1"/>
          </p:nvPr>
        </p:nvSpPr>
        <p:spPr>
          <a:xfrm>
            <a:off x="228600" y="1219200"/>
            <a:ext cx="8458200" cy="5105400"/>
          </a:xfrm>
        </p:spPr>
        <p:txBody>
          <a:bodyPr/>
          <a:lstStyle/>
          <a:p>
            <a:r>
              <a:rPr lang="en-US" sz="2000" dirty="0">
                <a:latin typeface="Times New Roman" panose="02020603050405020304" pitchFamily="18" charset="0"/>
                <a:cs typeface="Times New Roman" panose="02020603050405020304" pitchFamily="18" charset="0"/>
              </a:rPr>
              <a:t>In the analysis of manipulators the location of links, joints, and end effectors in the 3D space need to be continuously monitored.</a:t>
            </a:r>
          </a:p>
          <a:p>
            <a:r>
              <a:rPr lang="en-US" sz="2000" dirty="0">
                <a:latin typeface="Times New Roman" panose="02020603050405020304" pitchFamily="18" charset="0"/>
                <a:cs typeface="Times New Roman" panose="02020603050405020304" pitchFamily="18" charset="0"/>
              </a:rPr>
              <a:t>To describe the position and orientation of a body in space, a frame is attached the body.</a:t>
            </a:r>
          </a:p>
          <a:p>
            <a:r>
              <a:rPr lang="en-US" sz="2000" dirty="0">
                <a:latin typeface="Times New Roman" panose="02020603050405020304" pitchFamily="18" charset="0"/>
                <a:cs typeface="Times New Roman" panose="02020603050405020304" pitchFamily="18" charset="0"/>
              </a:rPr>
              <a:t>The position and orientation of this frame with respect to the reference coordinate frame, called base frame, mathematically describes the location of the body.</a:t>
            </a:r>
          </a:p>
          <a:p>
            <a:endParaRPr lang="en-US" dirty="0"/>
          </a:p>
        </p:txBody>
      </p:sp>
      <p:pic>
        <p:nvPicPr>
          <p:cNvPr id="4" name="Picture 3"/>
          <p:cNvPicPr>
            <a:picLocks noChangeAspect="1"/>
          </p:cNvPicPr>
          <p:nvPr/>
        </p:nvPicPr>
        <p:blipFill>
          <a:blip r:embed="rId2"/>
          <a:stretch>
            <a:fillRect/>
          </a:stretch>
        </p:blipFill>
        <p:spPr>
          <a:xfrm>
            <a:off x="1828800" y="3352800"/>
            <a:ext cx="5523551" cy="2899942"/>
          </a:xfrm>
          <a:prstGeom prst="rect">
            <a:avLst/>
          </a:prstGeom>
        </p:spPr>
      </p:pic>
    </p:spTree>
    <p:extLst>
      <p:ext uri="{BB962C8B-B14F-4D97-AF65-F5344CB8AC3E}">
        <p14:creationId xmlns:p14="http://schemas.microsoft.com/office/powerpoint/2010/main" val="41670386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457200"/>
                <a:ext cx="8382000" cy="5867400"/>
              </a:xfrm>
            </p:spPr>
            <p:txBody>
              <a:bodyPr>
                <a:normAutofit fontScale="92500" lnSpcReduction="20000"/>
              </a:bodyPr>
              <a:lstStyle/>
              <a:p>
                <a:r>
                  <a:rPr lang="en-US" sz="2800" dirty="0">
                    <a:latin typeface="Times New Roman" panose="02020603050405020304" pitchFamily="18" charset="0"/>
                    <a:cs typeface="Times New Roman" panose="02020603050405020304" pitchFamily="18" charset="0"/>
                  </a:rPr>
                  <a:t>The distance between the two origins is vector </a:t>
                </a:r>
                <a14:m>
                  <m:oMath xmlns:m="http://schemas.openxmlformats.org/officeDocument/2006/math">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𝑂</m:t>
                        </m:r>
                        <m:r>
                          <a:rPr lang="en-US" sz="2800" baseline="-25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rPr>
                          <m:t>𝑂</m:t>
                        </m:r>
                        <m:r>
                          <a:rPr lang="en-US" sz="2800" i="1" baseline="-25000">
                            <a:latin typeface="Cambria Math" panose="02040503050406030204" pitchFamily="18" charset="0"/>
                          </a:rPr>
                          <m:t>2</m:t>
                        </m:r>
                      </m:e>
                    </m:acc>
                  </m:oMath>
                </a14:m>
                <a:r>
                  <a:rPr lang="en-US" sz="2800" dirty="0">
                    <a:latin typeface="Times New Roman" panose="02020603050405020304" pitchFamily="18" charset="0"/>
                    <a:cs typeface="Times New Roman" panose="02020603050405020304" pitchFamily="18" charset="0"/>
                  </a:rPr>
                  <a:t> or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D</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Assume a point P described with respect to frame 2 as </a:t>
                </a: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 it is required to refer it to frame 1 that is to find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a:t>
                </a:r>
              </a:p>
              <a:p>
                <a:r>
                  <a:rPr lang="en-US" sz="2800" dirty="0">
                    <a:latin typeface="Times New Roman" panose="02020603050405020304" pitchFamily="18" charset="0"/>
                    <a:cs typeface="Times New Roman" panose="02020603050405020304" pitchFamily="18" charset="0"/>
                  </a:rPr>
                  <a:t>For the analysis lets consider that the frame was first translated and then was rotated.</a:t>
                </a:r>
              </a:p>
              <a:p>
                <a:r>
                  <a:rPr lang="en-US" sz="2800" dirty="0">
                    <a:latin typeface="Times New Roman" panose="02020603050405020304" pitchFamily="18" charset="0"/>
                    <a:cs typeface="Times New Roman" panose="02020603050405020304" pitchFamily="18" charset="0"/>
                  </a:rPr>
                  <a:t>So the point P with respect to the translated frame can be represented using the equation</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𝑂</m:t>
                          </m:r>
                          <m:r>
                            <a:rPr lang="en-US" sz="2800" baseline="-25000">
                              <a:latin typeface="Cambria Math" panose="02040503050406030204" pitchFamily="18" charset="0"/>
                              <a:cs typeface="Times New Roman" panose="02020603050405020304" pitchFamily="18" charset="0"/>
                            </a:rPr>
                            <m:t>1</m:t>
                          </m:r>
                          <m:r>
                            <a:rPr lang="en-US" sz="2800">
                              <a:latin typeface="Cambria Math" panose="02040503050406030204" pitchFamily="18" charset="0"/>
                              <a:cs typeface="Times New Roman" panose="02020603050405020304" pitchFamily="18" charset="0"/>
                            </a:rPr>
                            <m:t>𝑃</m:t>
                          </m:r>
                        </m:e>
                      </m:acc>
                      <m:r>
                        <a:rPr lang="en-US" sz="2800">
                          <a:latin typeface="Cambria Math" panose="02040503050406030204" pitchFamily="18" charset="0"/>
                          <a:cs typeface="Times New Roman" panose="02020603050405020304" pitchFamily="18" charset="0"/>
                        </a:rPr>
                        <m:t>=</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𝑂</m:t>
                          </m:r>
                          <m:r>
                            <a:rPr lang="en-US" sz="2800" baseline="-25000">
                              <a:latin typeface="Cambria Math" panose="02040503050406030204" pitchFamily="18" charset="0"/>
                              <a:cs typeface="Times New Roman" panose="02020603050405020304" pitchFamily="18" charset="0"/>
                            </a:rPr>
                            <m:t>2</m:t>
                          </m:r>
                          <m:r>
                            <a:rPr lang="en-US" sz="2800">
                              <a:latin typeface="Cambria Math" panose="02040503050406030204" pitchFamily="18" charset="0"/>
                              <a:cs typeface="Times New Roman" panose="02020603050405020304" pitchFamily="18" charset="0"/>
                            </a:rPr>
                            <m:t>𝑃</m:t>
                          </m:r>
                        </m:e>
                      </m:acc>
                      <m:r>
                        <a:rPr lang="en-US" sz="2800">
                          <a:latin typeface="Cambria Math" panose="02040503050406030204" pitchFamily="18" charset="0"/>
                          <a:cs typeface="Times New Roman" panose="02020603050405020304" pitchFamily="18" charset="0"/>
                        </a:rPr>
                        <m:t>+</m:t>
                      </m:r>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𝑂</m:t>
                          </m:r>
                          <m:r>
                            <a:rPr lang="en-US" sz="2800" baseline="-25000">
                              <a:latin typeface="Cambria Math" panose="02040503050406030204" pitchFamily="18" charset="0"/>
                              <a:cs typeface="Times New Roman" panose="02020603050405020304" pitchFamily="18" charset="0"/>
                            </a:rPr>
                            <m:t>1</m:t>
                          </m:r>
                          <m:r>
                            <a:rPr lang="en-US" sz="2800">
                              <a:latin typeface="Cambria Math" panose="02040503050406030204" pitchFamily="18" charset="0"/>
                              <a:cs typeface="Times New Roman" panose="02020603050405020304" pitchFamily="18" charset="0"/>
                            </a:rPr>
                            <m:t>𝑂</m:t>
                          </m:r>
                          <m:r>
                            <a:rPr lang="en-US" sz="2800" baseline="-25000">
                              <a:latin typeface="Cambria Math" panose="02040503050406030204" pitchFamily="18" charset="0"/>
                              <a:cs typeface="Times New Roman" panose="02020603050405020304" pitchFamily="18" charset="0"/>
                            </a:rPr>
                            <m:t>2</m:t>
                          </m:r>
                        </m:e>
                      </m:acc>
                    </m:oMath>
                  </m:oMathPara>
                </a14:m>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Let first consider a frame {1’} with origin at O</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but the axes are parallel axes of frame 1. so the axes of frame {1’} will be in a rotated position with respect to frame 2.</a:t>
                </a:r>
              </a:p>
              <a:p>
                <a:r>
                  <a:rPr lang="en-US" sz="2800" dirty="0">
                    <a:latin typeface="Times New Roman" panose="02020603050405020304" pitchFamily="18" charset="0"/>
                    <a:cs typeface="Times New Roman" panose="02020603050405020304" pitchFamily="18" charset="0"/>
                  </a:rPr>
                  <a:t>So frame {1’} and frame 2 is related with pure rotational mapping.</a:t>
                </a:r>
              </a:p>
              <a:p>
                <a:r>
                  <a:rPr lang="en-US" sz="2800" dirty="0">
                    <a:latin typeface="Times New Roman" panose="02020603050405020304" pitchFamily="18" charset="0"/>
                    <a:cs typeface="Times New Roman" panose="02020603050405020304" pitchFamily="18" charset="0"/>
                  </a:rPr>
                  <a:t>So the point P can be expressed with frame {1’} as</a:t>
                </a:r>
              </a:p>
              <a:p>
                <a:pPr marL="0" indent="0" algn="ctr">
                  <a:buNone/>
                </a:pP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 =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R</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a:t>
                </a: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a:t>
                </a:r>
              </a:p>
              <a:p>
                <a:endParaRPr lang="en-US" sz="2800"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457200"/>
                <a:ext cx="8382000" cy="5867400"/>
              </a:xfrm>
              <a:blipFill rotWithShape="1">
                <a:blip r:embed="rId2"/>
                <a:stretch>
                  <a:fillRect l="-873" t="-1558" r="-1673" b="-9034"/>
                </a:stretch>
              </a:blipFill>
            </p:spPr>
            <p:txBody>
              <a:bodyPr/>
              <a:lstStyle/>
              <a:p>
                <a:r>
                  <a:rPr lang="en-US">
                    <a:noFill/>
                  </a:rPr>
                  <a:t> </a:t>
                </a:r>
              </a:p>
            </p:txBody>
          </p:sp>
        </mc:Fallback>
      </mc:AlternateContent>
    </p:spTree>
    <p:extLst>
      <p:ext uri="{BB962C8B-B14F-4D97-AF65-F5344CB8AC3E}">
        <p14:creationId xmlns:p14="http://schemas.microsoft.com/office/powerpoint/2010/main" val="309621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609600"/>
                <a:ext cx="8305800" cy="5715000"/>
              </a:xfrm>
            </p:spPr>
            <p:txBody>
              <a:bodyPr>
                <a:normAutofit fontScale="62500" lnSpcReduction="20000"/>
              </a:bodyPr>
              <a:lstStyle/>
              <a:p>
                <a:endParaRPr lang="en-US" sz="2800" dirty="0">
                  <a:latin typeface="Times New Roman" panose="02020603050405020304" pitchFamily="18" charset="0"/>
                  <a:cs typeface="Times New Roman" panose="02020603050405020304" pitchFamily="18" charset="0"/>
                </a:endParaRPr>
              </a:p>
              <a:p>
                <a:r>
                  <a:rPr lang="en-US" sz="3400" dirty="0">
                    <a:latin typeface="Times New Roman" panose="02020603050405020304" pitchFamily="18" charset="0"/>
                    <a:cs typeface="Times New Roman" panose="02020603050405020304" pitchFamily="18" charset="0"/>
                  </a:rPr>
                  <a:t>Since frame {1} and frame {1’} are aligned </a:t>
                </a:r>
                <a:r>
                  <a:rPr lang="en-US" sz="3400" baseline="30000" dirty="0">
                    <a:latin typeface="Times New Roman" panose="02020603050405020304" pitchFamily="18" charset="0"/>
                    <a:cs typeface="Times New Roman" panose="02020603050405020304" pitchFamily="18" charset="0"/>
                  </a:rPr>
                  <a:t>1’</a:t>
                </a:r>
                <a:r>
                  <a:rPr lang="en-US" sz="3400" dirty="0">
                    <a:latin typeface="Times New Roman" panose="02020603050405020304" pitchFamily="18" charset="0"/>
                    <a:cs typeface="Times New Roman" panose="02020603050405020304" pitchFamily="18" charset="0"/>
                  </a:rPr>
                  <a:t>R</a:t>
                </a:r>
                <a:r>
                  <a:rPr lang="en-US" sz="3400" baseline="-25000" dirty="0">
                    <a:latin typeface="Times New Roman" panose="02020603050405020304" pitchFamily="18" charset="0"/>
                    <a:cs typeface="Times New Roman" panose="02020603050405020304" pitchFamily="18" charset="0"/>
                  </a:rPr>
                  <a:t>2</a:t>
                </a:r>
                <a:r>
                  <a:rPr lang="en-US" sz="3400" dirty="0">
                    <a:latin typeface="Times New Roman" panose="02020603050405020304" pitchFamily="18" charset="0"/>
                    <a:cs typeface="Times New Roman" panose="02020603050405020304" pitchFamily="18" charset="0"/>
                  </a:rPr>
                  <a:t> = </a:t>
                </a:r>
                <a:r>
                  <a:rPr lang="en-US" sz="3400" baseline="30000" dirty="0">
                    <a:latin typeface="Times New Roman" panose="02020603050405020304" pitchFamily="18" charset="0"/>
                    <a:cs typeface="Times New Roman" panose="02020603050405020304" pitchFamily="18" charset="0"/>
                  </a:rPr>
                  <a:t>1</a:t>
                </a:r>
                <a:r>
                  <a:rPr lang="en-US" sz="3400" dirty="0">
                    <a:latin typeface="Times New Roman" panose="02020603050405020304" pitchFamily="18" charset="0"/>
                    <a:cs typeface="Times New Roman" panose="02020603050405020304" pitchFamily="18" charset="0"/>
                  </a:rPr>
                  <a:t>R</a:t>
                </a:r>
                <a:r>
                  <a:rPr lang="en-US" sz="3400" baseline="-25000" dirty="0">
                    <a:latin typeface="Times New Roman" panose="02020603050405020304" pitchFamily="18" charset="0"/>
                    <a:cs typeface="Times New Roman" panose="02020603050405020304" pitchFamily="18" charset="0"/>
                  </a:rPr>
                  <a:t>2</a:t>
                </a:r>
              </a:p>
              <a:p>
                <a:pPr marL="0" indent="0">
                  <a:buNone/>
                </a:pPr>
                <a:r>
                  <a:rPr lang="en-US" sz="3400" dirty="0">
                    <a:latin typeface="Times New Roman" panose="02020603050405020304" pitchFamily="18" charset="0"/>
                    <a:cs typeface="Times New Roman" panose="02020603050405020304" pitchFamily="18" charset="0"/>
                  </a:rPr>
                  <a:t>Hence</a:t>
                </a:r>
              </a:p>
              <a:p>
                <a:pPr marL="0" indent="0">
                  <a:buNone/>
                </a:pPr>
                <a14:m>
                  <m:oMathPara xmlns:m="http://schemas.openxmlformats.org/officeDocument/2006/math">
                    <m:oMathParaPr>
                      <m:jc m:val="centerGroup"/>
                    </m:oMathParaPr>
                    <m:oMath xmlns:m="http://schemas.openxmlformats.org/officeDocument/2006/math">
                      <m:acc>
                        <m:accPr>
                          <m:chr m:val="⃗"/>
                          <m:ctrlPr>
                            <a:rPr lang="en-US" sz="3400" i="1">
                              <a:latin typeface="Cambria Math" panose="02040503050406030204" pitchFamily="18" charset="0"/>
                              <a:cs typeface="Times New Roman" panose="02020603050405020304" pitchFamily="18" charset="0"/>
                            </a:rPr>
                          </m:ctrlPr>
                        </m:accPr>
                        <m:e>
                          <m:r>
                            <a:rPr lang="en-US" sz="3400">
                              <a:latin typeface="Cambria Math"/>
                              <a:cs typeface="Times New Roman" panose="02020603050405020304" pitchFamily="18" charset="0"/>
                            </a:rPr>
                            <m:t>𝑂</m:t>
                          </m:r>
                          <m:r>
                            <a:rPr lang="en-US" sz="3400" baseline="-25000">
                              <a:latin typeface="Cambria Math"/>
                              <a:cs typeface="Times New Roman" panose="02020603050405020304" pitchFamily="18" charset="0"/>
                            </a:rPr>
                            <m:t>2</m:t>
                          </m:r>
                          <m:r>
                            <a:rPr lang="en-US" sz="3400">
                              <a:latin typeface="Cambria Math"/>
                              <a:cs typeface="Times New Roman" panose="02020603050405020304" pitchFamily="18" charset="0"/>
                            </a:rPr>
                            <m:t>𝑃</m:t>
                          </m:r>
                        </m:e>
                      </m:acc>
                      <m:r>
                        <a:rPr lang="en-US" sz="3400">
                          <a:latin typeface="Cambria Math" panose="02040503050406030204" pitchFamily="18" charset="0"/>
                          <a:cs typeface="Times New Roman" panose="02020603050405020304" pitchFamily="18" charset="0"/>
                        </a:rPr>
                        <m:t>=</m:t>
                      </m:r>
                      <m:r>
                        <m:rPr>
                          <m:nor/>
                        </m:rPr>
                        <a:rPr lang="en-US" sz="3400" baseline="30000" dirty="0">
                          <a:latin typeface="Times New Roman" panose="02020603050405020304" pitchFamily="18" charset="0"/>
                          <a:cs typeface="Times New Roman" panose="02020603050405020304" pitchFamily="18" charset="0"/>
                        </a:rPr>
                        <m:t>1’</m:t>
                      </m:r>
                      <m:r>
                        <m:rPr>
                          <m:nor/>
                        </m:rPr>
                        <a:rPr lang="en-US" sz="3400" dirty="0">
                          <a:latin typeface="Times New Roman" panose="02020603050405020304" pitchFamily="18" charset="0"/>
                          <a:cs typeface="Times New Roman" panose="02020603050405020304" pitchFamily="18" charset="0"/>
                        </a:rPr>
                        <m:t>P</m:t>
                      </m:r>
                      <m:r>
                        <m:rPr>
                          <m:nor/>
                        </m:rPr>
                        <a:rPr lang="en-US" sz="3400" dirty="0">
                          <a:latin typeface="Times New Roman" panose="02020603050405020304" pitchFamily="18" charset="0"/>
                          <a:cs typeface="Times New Roman" panose="02020603050405020304" pitchFamily="18" charset="0"/>
                        </a:rPr>
                        <m:t> = 1</m:t>
                      </m:r>
                      <m:r>
                        <m:rPr>
                          <m:nor/>
                        </m:rPr>
                        <a:rPr lang="en-US" sz="3400" dirty="0">
                          <a:latin typeface="Times New Roman" panose="02020603050405020304" pitchFamily="18" charset="0"/>
                          <a:cs typeface="Times New Roman" panose="02020603050405020304" pitchFamily="18" charset="0"/>
                        </a:rPr>
                        <m:t>R</m:t>
                      </m:r>
                      <m:r>
                        <m:rPr>
                          <m:nor/>
                        </m:rPr>
                        <a:rPr lang="en-US" sz="3400" baseline="-25000" dirty="0">
                          <a:latin typeface="Times New Roman" panose="02020603050405020304" pitchFamily="18" charset="0"/>
                          <a:cs typeface="Times New Roman" panose="02020603050405020304" pitchFamily="18" charset="0"/>
                        </a:rPr>
                        <m:t>2</m:t>
                      </m:r>
                      <m:r>
                        <m:rPr>
                          <m:nor/>
                        </m:rPr>
                        <a:rPr lang="en-US" sz="3400" dirty="0">
                          <a:latin typeface="Times New Roman" panose="02020603050405020304" pitchFamily="18" charset="0"/>
                          <a:cs typeface="Times New Roman" panose="02020603050405020304" pitchFamily="18" charset="0"/>
                        </a:rPr>
                        <m:t> </m:t>
                      </m:r>
                      <m:r>
                        <m:rPr>
                          <m:nor/>
                        </m:rPr>
                        <a:rPr lang="en-US" sz="3400" baseline="30000" dirty="0">
                          <a:latin typeface="Times New Roman" panose="02020603050405020304" pitchFamily="18" charset="0"/>
                          <a:cs typeface="Times New Roman" panose="02020603050405020304" pitchFamily="18" charset="0"/>
                        </a:rPr>
                        <m:t>2</m:t>
                      </m:r>
                      <m:r>
                        <m:rPr>
                          <m:nor/>
                        </m:rPr>
                        <a:rPr lang="en-US" sz="3400" dirty="0">
                          <a:latin typeface="Times New Roman" panose="02020603050405020304" pitchFamily="18" charset="0"/>
                          <a:cs typeface="Times New Roman" panose="02020603050405020304" pitchFamily="18" charset="0"/>
                        </a:rPr>
                        <m:t>P</m:t>
                      </m:r>
                    </m:oMath>
                  </m:oMathPara>
                </a14:m>
                <a:endParaRPr lang="en-US" sz="34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Substituting in the initial equation</a:t>
                </a:r>
              </a:p>
              <a:p>
                <a:pPr marL="0" indent="0">
                  <a:buNone/>
                </a:pPr>
                <a14:m>
                  <m:oMathPara xmlns:m="http://schemas.openxmlformats.org/officeDocument/2006/math">
                    <m:oMathParaPr>
                      <m:jc m:val="centerGroup"/>
                    </m:oMathParaPr>
                    <m:oMath xmlns:m="http://schemas.openxmlformats.org/officeDocument/2006/math">
                      <m:r>
                        <m:rPr>
                          <m:nor/>
                        </m:rPr>
                        <a:rPr lang="en-US" sz="3400" baseline="30000" dirty="0">
                          <a:latin typeface="Times New Roman" panose="02020603050405020304" pitchFamily="18" charset="0"/>
                          <a:cs typeface="Times New Roman" panose="02020603050405020304" pitchFamily="18" charset="0"/>
                        </a:rPr>
                        <m:t>1</m:t>
                      </m:r>
                      <m:r>
                        <m:rPr>
                          <m:nor/>
                        </m:rPr>
                        <a:rPr lang="en-US" sz="3400" dirty="0">
                          <a:latin typeface="Times New Roman" panose="02020603050405020304" pitchFamily="18" charset="0"/>
                          <a:cs typeface="Times New Roman" panose="02020603050405020304" pitchFamily="18" charset="0"/>
                        </a:rPr>
                        <m:t>P</m:t>
                      </m:r>
                      <m:r>
                        <m:rPr>
                          <m:nor/>
                        </m:rPr>
                        <a:rPr lang="en-US" sz="3400" dirty="0">
                          <a:latin typeface="Times New Roman" panose="02020603050405020304" pitchFamily="18" charset="0"/>
                          <a:cs typeface="Times New Roman" panose="02020603050405020304" pitchFamily="18" charset="0"/>
                        </a:rPr>
                        <m:t> = 1</m:t>
                      </m:r>
                      <m:r>
                        <m:rPr>
                          <m:nor/>
                        </m:rPr>
                        <a:rPr lang="en-US" sz="3400" dirty="0">
                          <a:latin typeface="Times New Roman" panose="02020603050405020304" pitchFamily="18" charset="0"/>
                          <a:cs typeface="Times New Roman" panose="02020603050405020304" pitchFamily="18" charset="0"/>
                        </a:rPr>
                        <m:t>R</m:t>
                      </m:r>
                      <m:r>
                        <m:rPr>
                          <m:nor/>
                        </m:rPr>
                        <a:rPr lang="en-US" sz="3400" baseline="-25000" dirty="0">
                          <a:latin typeface="Times New Roman" panose="02020603050405020304" pitchFamily="18" charset="0"/>
                          <a:cs typeface="Times New Roman" panose="02020603050405020304" pitchFamily="18" charset="0"/>
                        </a:rPr>
                        <m:t>2</m:t>
                      </m:r>
                      <m:r>
                        <m:rPr>
                          <m:nor/>
                        </m:rPr>
                        <a:rPr lang="en-US" sz="3400" dirty="0">
                          <a:latin typeface="Times New Roman" panose="02020603050405020304" pitchFamily="18" charset="0"/>
                          <a:cs typeface="Times New Roman" panose="02020603050405020304" pitchFamily="18" charset="0"/>
                        </a:rPr>
                        <m:t> </m:t>
                      </m:r>
                      <m:r>
                        <m:rPr>
                          <m:nor/>
                        </m:rPr>
                        <a:rPr lang="en-US" sz="3400" baseline="30000" dirty="0">
                          <a:latin typeface="Times New Roman" panose="02020603050405020304" pitchFamily="18" charset="0"/>
                          <a:cs typeface="Times New Roman" panose="02020603050405020304" pitchFamily="18" charset="0"/>
                        </a:rPr>
                        <m:t>2</m:t>
                      </m:r>
                      <m:r>
                        <m:rPr>
                          <m:nor/>
                        </m:rPr>
                        <a:rPr lang="en-US" sz="3400" dirty="0">
                          <a:latin typeface="Times New Roman" panose="02020603050405020304" pitchFamily="18" charset="0"/>
                          <a:cs typeface="Times New Roman" panose="02020603050405020304" pitchFamily="18" charset="0"/>
                        </a:rPr>
                        <m:t>P</m:t>
                      </m:r>
                      <m:r>
                        <m:rPr>
                          <m:nor/>
                        </m:rPr>
                        <a:rPr lang="en-US" sz="3400" dirty="0">
                          <a:latin typeface="Times New Roman" panose="02020603050405020304" pitchFamily="18" charset="0"/>
                          <a:cs typeface="Times New Roman" panose="02020603050405020304" pitchFamily="18" charset="0"/>
                        </a:rPr>
                        <m:t> + 1</m:t>
                      </m:r>
                      <m:r>
                        <m:rPr>
                          <m:nor/>
                        </m:rPr>
                        <a:rPr lang="en-US" sz="3400" dirty="0">
                          <a:latin typeface="Times New Roman" panose="02020603050405020304" pitchFamily="18" charset="0"/>
                          <a:cs typeface="Times New Roman" panose="02020603050405020304" pitchFamily="18" charset="0"/>
                        </a:rPr>
                        <m:t>D</m:t>
                      </m:r>
                      <m:r>
                        <m:rPr>
                          <m:nor/>
                        </m:rPr>
                        <a:rPr lang="en-US" sz="3400" baseline="-25000" dirty="0">
                          <a:latin typeface="Times New Roman" panose="02020603050405020304" pitchFamily="18" charset="0"/>
                          <a:cs typeface="Times New Roman" panose="02020603050405020304" pitchFamily="18" charset="0"/>
                        </a:rPr>
                        <m:t>2</m:t>
                      </m:r>
                    </m:oMath>
                  </m:oMathPara>
                </a14:m>
                <a:endParaRPr lang="en-US" sz="3400" baseline="-250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Using homogeneous coordinate the equation can be combined as 4 x 4 matrix</a:t>
                </a:r>
              </a:p>
              <a:p>
                <a:pPr marL="0" indent="0" algn="ctr">
                  <a:buNone/>
                </a:pPr>
                <a:r>
                  <a:rPr lang="en-US" sz="3400" baseline="30000" dirty="0">
                    <a:latin typeface="Times New Roman" panose="02020603050405020304" pitchFamily="18" charset="0"/>
                    <a:cs typeface="Times New Roman" panose="02020603050405020304" pitchFamily="18" charset="0"/>
                  </a:rPr>
                  <a:t>1</a:t>
                </a:r>
                <a:r>
                  <a:rPr lang="en-US" sz="3400" dirty="0">
                    <a:latin typeface="Times New Roman" panose="02020603050405020304" pitchFamily="18" charset="0"/>
                    <a:cs typeface="Times New Roman" panose="02020603050405020304" pitchFamily="18" charset="0"/>
                  </a:rPr>
                  <a:t>P = </a:t>
                </a:r>
                <a:r>
                  <a:rPr lang="en-US" sz="3400" baseline="30000" dirty="0">
                    <a:latin typeface="Times New Roman" panose="02020603050405020304" pitchFamily="18" charset="0"/>
                    <a:cs typeface="Times New Roman" panose="02020603050405020304" pitchFamily="18" charset="0"/>
                  </a:rPr>
                  <a:t>1</a:t>
                </a:r>
                <a:r>
                  <a:rPr lang="en-US" sz="3400" dirty="0">
                    <a:latin typeface="Times New Roman" panose="02020603050405020304" pitchFamily="18" charset="0"/>
                    <a:cs typeface="Times New Roman" panose="02020603050405020304" pitchFamily="18" charset="0"/>
                  </a:rPr>
                  <a:t>T</a:t>
                </a:r>
                <a:r>
                  <a:rPr lang="en-US" sz="3400" baseline="-25000" dirty="0">
                    <a:latin typeface="Times New Roman" panose="02020603050405020304" pitchFamily="18" charset="0"/>
                    <a:cs typeface="Times New Roman" panose="02020603050405020304" pitchFamily="18" charset="0"/>
                  </a:rPr>
                  <a:t>2</a:t>
                </a:r>
                <a:r>
                  <a:rPr lang="en-US" sz="3400" dirty="0">
                    <a:latin typeface="Times New Roman" panose="02020603050405020304" pitchFamily="18" charset="0"/>
                    <a:cs typeface="Times New Roman" panose="02020603050405020304" pitchFamily="18" charset="0"/>
                  </a:rPr>
                  <a:t> </a:t>
                </a:r>
                <a:r>
                  <a:rPr lang="en-US" sz="3400" baseline="30000" dirty="0">
                    <a:latin typeface="Times New Roman" panose="02020603050405020304" pitchFamily="18" charset="0"/>
                    <a:cs typeface="Times New Roman" panose="02020603050405020304" pitchFamily="18" charset="0"/>
                  </a:rPr>
                  <a:t>2</a:t>
                </a:r>
                <a:r>
                  <a:rPr lang="en-US" sz="3400" dirty="0">
                    <a:latin typeface="Times New Roman" panose="02020603050405020304" pitchFamily="18" charset="0"/>
                    <a:cs typeface="Times New Roman" panose="02020603050405020304" pitchFamily="18" charset="0"/>
                  </a:rPr>
                  <a:t>P</a:t>
                </a:r>
              </a:p>
              <a:p>
                <a:pPr marL="0" indent="0" algn="ctr">
                  <a:buNone/>
                </a:pPr>
                <a:endParaRPr lang="en-US" sz="3400" baseline="30000" dirty="0">
                  <a:latin typeface="Times New Roman" panose="02020603050405020304" pitchFamily="18" charset="0"/>
                  <a:cs typeface="Times New Roman" panose="02020603050405020304" pitchFamily="18" charset="0"/>
                </a:endParaRPr>
              </a:p>
              <a:p>
                <a:pPr marL="0" indent="0" algn="ctr">
                  <a:buNone/>
                </a:pPr>
                <a:r>
                  <a:rPr lang="en-US" sz="3400" baseline="30000" dirty="0">
                    <a:cs typeface="Times New Roman" panose="02020603050405020304" pitchFamily="18" charset="0"/>
                  </a:rPr>
                  <a:t>                                             </a:t>
                </a:r>
                <a14:m>
                  <m:oMath xmlns:m="http://schemas.openxmlformats.org/officeDocument/2006/math">
                    <m:r>
                      <m:rPr>
                        <m:nor/>
                      </m:rPr>
                      <a:rPr lang="en-US" sz="3400" baseline="30000" dirty="0">
                        <a:latin typeface="Times New Roman" panose="02020603050405020304" pitchFamily="18" charset="0"/>
                        <a:cs typeface="Times New Roman" panose="02020603050405020304" pitchFamily="18" charset="0"/>
                      </a:rPr>
                      <m:t>1</m:t>
                    </m:r>
                    <m:r>
                      <m:rPr>
                        <m:nor/>
                      </m:rPr>
                      <a:rPr lang="en-US" sz="3400" dirty="0">
                        <a:latin typeface="Times New Roman" panose="02020603050405020304" pitchFamily="18" charset="0"/>
                        <a:cs typeface="Times New Roman" panose="02020603050405020304" pitchFamily="18" charset="0"/>
                      </a:rPr>
                      <m:t>R</m:t>
                    </m:r>
                    <m:r>
                      <m:rPr>
                        <m:nor/>
                      </m:rPr>
                      <a:rPr lang="en-US" sz="3400" baseline="-25000" dirty="0">
                        <a:latin typeface="Times New Roman" panose="02020603050405020304" pitchFamily="18" charset="0"/>
                        <a:cs typeface="Times New Roman" panose="02020603050405020304" pitchFamily="18" charset="0"/>
                      </a:rPr>
                      <m:t>2</m:t>
                    </m:r>
                    <m:r>
                      <m:rPr>
                        <m:nor/>
                      </m:rPr>
                      <a:rPr lang="en-US" sz="3400" b="0" i="0" baseline="-25000" dirty="0" smtClean="0">
                        <a:latin typeface="Times New Roman" panose="02020603050405020304" pitchFamily="18" charset="0"/>
                        <a:cs typeface="Times New Roman" panose="02020603050405020304" pitchFamily="18" charset="0"/>
                      </a:rPr>
                      <m:t>                     </m:t>
                    </m:r>
                    <m:r>
                      <m:rPr>
                        <m:nor/>
                      </m:rPr>
                      <a:rPr lang="en-US" sz="3400" baseline="30000" dirty="0">
                        <a:latin typeface="Times New Roman" panose="02020603050405020304" pitchFamily="18" charset="0"/>
                        <a:cs typeface="Times New Roman" panose="02020603050405020304" pitchFamily="18" charset="0"/>
                      </a:rPr>
                      <m:t>1</m:t>
                    </m:r>
                    <m:r>
                      <m:rPr>
                        <m:nor/>
                      </m:rPr>
                      <a:rPr lang="en-US" sz="3400" dirty="0">
                        <a:latin typeface="Times New Roman" panose="02020603050405020304" pitchFamily="18" charset="0"/>
                        <a:cs typeface="Times New Roman" panose="02020603050405020304" pitchFamily="18" charset="0"/>
                      </a:rPr>
                      <m:t>D</m:t>
                    </m:r>
                    <m:r>
                      <m:rPr>
                        <m:nor/>
                      </m:rPr>
                      <a:rPr lang="en-US" sz="3400" baseline="-25000" dirty="0">
                        <a:latin typeface="Times New Roman" panose="02020603050405020304" pitchFamily="18" charset="0"/>
                        <a:cs typeface="Times New Roman" panose="02020603050405020304" pitchFamily="18" charset="0"/>
                      </a:rPr>
                      <m:t>2</m:t>
                    </m:r>
                  </m:oMath>
                </a14:m>
                <a:endParaRPr lang="en-US" sz="3400" baseline="-25000" dirty="0">
                  <a:latin typeface="Times New Roman" panose="02020603050405020304" pitchFamily="18" charset="0"/>
                  <a:cs typeface="Times New Roman" panose="02020603050405020304" pitchFamily="18" charset="0"/>
                </a:endParaRPr>
              </a:p>
              <a:p>
                <a:pPr marL="0" indent="0" algn="ctr">
                  <a:buNone/>
                </a:pPr>
                <a:endParaRPr lang="en-US" sz="2800" dirty="0">
                  <a:latin typeface="Times New Roman" panose="02020603050405020304" pitchFamily="18" charset="0"/>
                  <a:cs typeface="Times New Roman" panose="02020603050405020304" pitchFamily="18" charset="0"/>
                </a:endParaRPr>
              </a:p>
              <a:p>
                <a:pPr marL="0" indent="0" algn="ctr">
                  <a:lnSpc>
                    <a:spcPct val="150000"/>
                  </a:lnSpc>
                  <a:buNone/>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cs typeface="Times New Roman" panose="02020603050405020304" pitchFamily="18" charset="0"/>
                            </a:rPr>
                          </m:ctrlPr>
                        </m:dP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𝑥</m:t>
                                </m:r>
                              </m:e>
                            </m:mr>
                            <m:m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𝑦</m:t>
                                      </m:r>
                                    </m:e>
                                  </m:mr>
                                  <m:mr>
                                    <m:e>
                                      <m:r>
                                        <a:rPr lang="en-US" sz="2800" i="1" baseline="30000">
                                          <a:latin typeface="Cambria Math" panose="02040503050406030204" pitchFamily="18" charset="0"/>
                                          <a:cs typeface="Times New Roman" panose="02020603050405020304" pitchFamily="18" charset="0"/>
                                        </a:rPr>
                                        <m:t>1</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𝑧</m:t>
                                      </m:r>
                                    </m:e>
                                  </m:mr>
                                </m:m>
                              </m:e>
                            </m:mr>
                            <m:mr>
                              <m:e>
                                <m:r>
                                  <a:rPr lang="en-US" sz="2800" i="1">
                                    <a:latin typeface="Cambria Math" panose="02040503050406030204" pitchFamily="18" charset="0"/>
                                    <a:ea typeface="Cambria Math" panose="02040503050406030204" pitchFamily="18" charset="0"/>
                                    <a:cs typeface="Times New Roman" panose="02020603050405020304" pitchFamily="18" charset="0"/>
                                  </a:rPr>
                                  <m:t>𝜎</m:t>
                                </m:r>
                              </m:e>
                            </m:mr>
                          </m:m>
                        </m:e>
                      </m:d>
                      <m:r>
                        <a:rPr lang="en-US" sz="2800" i="1">
                          <a:latin typeface="Cambria Math" panose="02040503050406030204" pitchFamily="18" charset="0"/>
                          <a:cs typeface="Times New Roman" panose="02020603050405020304" pitchFamily="18" charset="0"/>
                        </a:rPr>
                        <m:t>=</m:t>
                      </m:r>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𝑥</m:t>
                                    </m:r>
                                    <m:r>
                                      <a:rPr lang="en-US" sz="2800" i="1">
                                        <a:latin typeface="Cambria Math" panose="02040503050406030204" pitchFamily="18" charset="0"/>
                                        <a:cs typeface="Times New Roman" panose="02020603050405020304" pitchFamily="18" charset="0"/>
                                      </a:rPr>
                                      <m:t>.</m:t>
                                    </m:r>
                                  </m:e>
                                </m:acc>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𝑢</m:t>
                                    </m:r>
                                  </m:e>
                                </m:acc>
                              </m:e>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𝑥</m:t>
                                          </m:r>
                                          <m:r>
                                            <a:rPr lang="en-US" sz="2800" i="1">
                                              <a:latin typeface="Cambria Math" panose="02040503050406030204" pitchFamily="18" charset="0"/>
                                              <a:cs typeface="Times New Roman" panose="02020603050405020304" pitchFamily="18" charset="0"/>
                                            </a:rPr>
                                            <m:t>.</m:t>
                                          </m:r>
                                        </m:e>
                                      </m:acc>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𝑣</m:t>
                                          </m:r>
                                        </m:e>
                                      </m:acc>
                                    </m:e>
                                    <m: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𝑥</m:t>
                                          </m:r>
                                          <m:r>
                                            <a:rPr lang="en-US" sz="2800" i="1">
                                              <a:latin typeface="Cambria Math" panose="02040503050406030204" pitchFamily="18" charset="0"/>
                                              <a:cs typeface="Times New Roman" panose="02020603050405020304" pitchFamily="18" charset="0"/>
                                            </a:rPr>
                                            <m:t>.</m:t>
                                          </m:r>
                                        </m:e>
                                      </m:acc>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𝑤</m:t>
                                          </m:r>
                                        </m:e>
                                      </m:acc>
                                    </m:e>
                                  </m:mr>
                                </m:m>
                              </m:e>
                              <m:e>
                                <m:r>
                                  <a:rPr lang="en-US" sz="2800" i="1">
                                    <a:latin typeface="Cambria Math" panose="02040503050406030204" pitchFamily="18" charset="0"/>
                                    <a:cs typeface="Times New Roman" panose="02020603050405020304" pitchFamily="18" charset="0"/>
                                  </a:rPr>
                                  <m:t>𝑑</m:t>
                                </m:r>
                                <m:r>
                                  <a:rPr lang="en-US" sz="2800" i="1" baseline="-25000">
                                    <a:latin typeface="Cambria Math" panose="02040503050406030204" pitchFamily="18" charset="0"/>
                                    <a:cs typeface="Times New Roman" panose="02020603050405020304" pitchFamily="18" charset="0"/>
                                  </a:rPr>
                                  <m:t>𝑥</m:t>
                                </m:r>
                              </m:e>
                            </m:mr>
                            <m:m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𝑦</m:t>
                                          </m:r>
                                          <m:r>
                                            <a:rPr lang="en-US" sz="2800" i="1">
                                              <a:latin typeface="Cambria Math" panose="02040503050406030204" pitchFamily="18" charset="0"/>
                                              <a:cs typeface="Times New Roman" panose="02020603050405020304" pitchFamily="18" charset="0"/>
                                            </a:rPr>
                                            <m:t>.</m:t>
                                          </m:r>
                                        </m:e>
                                      </m:acc>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𝑢</m:t>
                                          </m:r>
                                        </m:e>
                                      </m:acc>
                                    </m:e>
                                  </m:mr>
                                  <m:mr>
                                    <m:e>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𝑧</m:t>
                                          </m:r>
                                          <m:r>
                                            <a:rPr lang="en-US" sz="2800" i="1">
                                              <a:latin typeface="Cambria Math" panose="02040503050406030204" pitchFamily="18" charset="0"/>
                                              <a:cs typeface="Times New Roman" panose="02020603050405020304" pitchFamily="18" charset="0"/>
                                            </a:rPr>
                                            <m:t>.</m:t>
                                          </m:r>
                                        </m:e>
                                      </m:acc>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𝑢</m:t>
                                          </m:r>
                                        </m:e>
                                      </m:acc>
                                    </m:e>
                                  </m:mr>
                                </m:m>
                              </m:e>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𝑦</m:t>
                                                </m:r>
                                                <m:r>
                                                  <a:rPr lang="en-US" sz="2800" i="1">
                                                    <a:latin typeface="Cambria Math" panose="02040503050406030204" pitchFamily="18" charset="0"/>
                                                    <a:cs typeface="Times New Roman" panose="02020603050405020304" pitchFamily="18" charset="0"/>
                                                  </a:rPr>
                                                  <m:t>.</m:t>
                                                </m:r>
                                              </m:e>
                                            </m:acc>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𝑣</m:t>
                                                </m:r>
                                              </m:e>
                                            </m:acc>
                                          </m:e>
                                          <m:e>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𝑦</m:t>
                                                </m:r>
                                                <m:r>
                                                  <a:rPr lang="en-US" sz="2800" i="1">
                                                    <a:latin typeface="Cambria Math" panose="02040503050406030204" pitchFamily="18" charset="0"/>
                                                    <a:cs typeface="Times New Roman" panose="02020603050405020304" pitchFamily="18" charset="0"/>
                                                  </a:rPr>
                                                  <m:t>.</m:t>
                                                </m:r>
                                              </m:e>
                                            </m:acc>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𝑤</m:t>
                                                </m:r>
                                              </m:e>
                                            </m:acc>
                                          </m:e>
                                        </m:mr>
                                      </m:m>
                                    </m:e>
                                  </m:mr>
                                  <m:mr>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𝑧</m:t>
                                                </m:r>
                                                <m:r>
                                                  <a:rPr lang="en-US" sz="2800" i="1">
                                                    <a:latin typeface="Cambria Math" panose="02040503050406030204" pitchFamily="18" charset="0"/>
                                                    <a:cs typeface="Times New Roman" panose="02020603050405020304" pitchFamily="18" charset="0"/>
                                                  </a:rPr>
                                                  <m:t>.</m:t>
                                                </m:r>
                                              </m:e>
                                            </m:acc>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𝑣</m:t>
                                                </m:r>
                                              </m:e>
                                            </m:acc>
                                          </m:e>
                                          <m:e>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𝑧</m:t>
                                                </m:r>
                                                <m:r>
                                                  <a:rPr lang="en-US" sz="2800" i="1">
                                                    <a:latin typeface="Cambria Math" panose="02040503050406030204" pitchFamily="18" charset="0"/>
                                                    <a:cs typeface="Times New Roman" panose="02020603050405020304" pitchFamily="18" charset="0"/>
                                                  </a:rPr>
                                                  <m:t>.</m:t>
                                                </m:r>
                                              </m:e>
                                            </m:acc>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𝑤</m:t>
                                                </m:r>
                                              </m:e>
                                            </m:acc>
                                          </m:e>
                                        </m:mr>
                                      </m:m>
                                    </m:e>
                                  </m:mr>
                                </m:m>
                              </m:e>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𝑑</m:t>
                                      </m:r>
                                      <m:r>
                                        <a:rPr lang="en-US" sz="2800" i="1" baseline="-25000">
                                          <a:latin typeface="Cambria Math" panose="02040503050406030204" pitchFamily="18" charset="0"/>
                                          <a:cs typeface="Times New Roman" panose="02020603050405020304" pitchFamily="18" charset="0"/>
                                        </a:rPr>
                                        <m:t>𝑦</m:t>
                                      </m:r>
                                    </m:e>
                                  </m:mr>
                                  <m:mr>
                                    <m:e>
                                      <m:r>
                                        <a:rPr lang="en-US" sz="2800" i="1">
                                          <a:latin typeface="Cambria Math" panose="02040503050406030204" pitchFamily="18" charset="0"/>
                                          <a:cs typeface="Times New Roman" panose="02020603050405020304" pitchFamily="18" charset="0"/>
                                        </a:rPr>
                                        <m:t>𝑑</m:t>
                                      </m:r>
                                      <m:r>
                                        <a:rPr lang="en-US" sz="2800" i="1" baseline="-25000">
                                          <a:latin typeface="Cambria Math" panose="02040503050406030204" pitchFamily="18" charset="0"/>
                                          <a:cs typeface="Times New Roman" panose="02020603050405020304" pitchFamily="18" charset="0"/>
                                        </a:rPr>
                                        <m:t>𝑧</m:t>
                                      </m:r>
                                    </m:e>
                                  </m:mr>
                                </m:m>
                              </m:e>
                            </m:mr>
                            <m:mr>
                              <m:e>
                                <m:r>
                                  <a:rPr lang="en-US" sz="2800" i="1">
                                    <a:latin typeface="Cambria Math" panose="02040503050406030204" pitchFamily="18" charset="0"/>
                                    <a:cs typeface="Times New Roman" panose="02020603050405020304" pitchFamily="18" charset="0"/>
                                  </a:rPr>
                                  <m:t>0</m:t>
                                </m:r>
                              </m:e>
                              <m:e>
                                <m:m>
                                  <m:mPr>
                                    <m:mcs>
                                      <m:mc>
                                        <m:mcPr>
                                          <m:count m:val="2"/>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a:latin typeface="Cambria Math" panose="02040503050406030204" pitchFamily="18" charset="0"/>
                                          <a:cs typeface="Times New Roman" panose="02020603050405020304" pitchFamily="18" charset="0"/>
                                        </a:rPr>
                                        <m:t>0</m:t>
                                      </m:r>
                                    </m:e>
                                    <m:e>
                                      <m:r>
                                        <a:rPr lang="en-US" sz="2800" i="1">
                                          <a:latin typeface="Cambria Math" panose="02040503050406030204" pitchFamily="18" charset="0"/>
                                          <a:cs typeface="Times New Roman" panose="02020603050405020304" pitchFamily="18" charset="0"/>
                                        </a:rPr>
                                        <m:t>0</m:t>
                                      </m:r>
                                    </m:e>
                                  </m:mr>
                                </m:m>
                              </m:e>
                              <m:e>
                                <m:r>
                                  <a:rPr lang="en-US" sz="2800" i="1">
                                    <a:latin typeface="Cambria Math" panose="02040503050406030204" pitchFamily="18" charset="0"/>
                                    <a:cs typeface="Times New Roman" panose="02020603050405020304" pitchFamily="18" charset="0"/>
                                  </a:rPr>
                                  <m:t>1</m:t>
                                </m:r>
                              </m:e>
                            </m:mr>
                          </m:m>
                        </m:e>
                      </m:d>
                      <m:d>
                        <m:dPr>
                          <m:begChr m:val="["/>
                          <m:endChr m:val="]"/>
                          <m:ctrlPr>
                            <a:rPr lang="en-US" sz="2800" i="1">
                              <a:latin typeface="Cambria Math" panose="02040503050406030204" pitchFamily="18" charset="0"/>
                              <a:cs typeface="Times New Roman" panose="02020603050405020304" pitchFamily="18" charset="0"/>
                            </a:rPr>
                          </m:ctrlPr>
                        </m:dP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2</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𝑢</m:t>
                                </m:r>
                              </m:e>
                            </m:mr>
                            <m:m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r>
                                        <m:rPr>
                                          <m:brk m:alnAt="7"/>
                                        </m:rPr>
                                        <a:rPr lang="en-US" sz="2800" i="1" baseline="30000">
                                          <a:latin typeface="Cambria Math" panose="02040503050406030204" pitchFamily="18" charset="0"/>
                                          <a:cs typeface="Times New Roman" panose="02020603050405020304" pitchFamily="18" charset="0"/>
                                        </a:rPr>
                                        <m:t>2</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𝑣</m:t>
                                      </m:r>
                                    </m:e>
                                  </m:mr>
                                  <m:mr>
                                    <m:e>
                                      <m:r>
                                        <a:rPr lang="en-US" sz="2800" i="1" baseline="30000">
                                          <a:latin typeface="Cambria Math" panose="02040503050406030204" pitchFamily="18" charset="0"/>
                                          <a:cs typeface="Times New Roman" panose="02020603050405020304" pitchFamily="18" charset="0"/>
                                        </a:rPr>
                                        <m:t>2</m:t>
                                      </m:r>
                                      <m:r>
                                        <a:rPr lang="en-US" sz="2800" i="1">
                                          <a:latin typeface="Cambria Math" panose="02040503050406030204" pitchFamily="18" charset="0"/>
                                          <a:cs typeface="Times New Roman" panose="02020603050405020304" pitchFamily="18" charset="0"/>
                                        </a:rPr>
                                        <m:t>𝑃</m:t>
                                      </m:r>
                                      <m:r>
                                        <a:rPr lang="en-US" sz="2800" i="1" baseline="-25000">
                                          <a:latin typeface="Cambria Math" panose="02040503050406030204" pitchFamily="18" charset="0"/>
                                          <a:cs typeface="Times New Roman" panose="02020603050405020304" pitchFamily="18" charset="0"/>
                                        </a:rPr>
                                        <m:t>𝑤</m:t>
                                      </m:r>
                                    </m:e>
                                  </m:mr>
                                </m:m>
                              </m:e>
                            </m:mr>
                            <m:mr>
                              <m:e>
                                <m:r>
                                  <a:rPr lang="en-US" sz="2800" i="1">
                                    <a:latin typeface="Cambria Math" panose="02040503050406030204" pitchFamily="18" charset="0"/>
                                    <a:cs typeface="Times New Roman" panose="02020603050405020304" pitchFamily="18" charset="0"/>
                                  </a:rPr>
                                  <m:t>1</m:t>
                                </m:r>
                              </m:e>
                            </m:mr>
                          </m:m>
                        </m:e>
                      </m:d>
                    </m:oMath>
                  </m:oMathPara>
                </a14:m>
                <a:endParaRPr lang="en-US"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                                                                                                                    Scale factor ,</a:t>
                </a:r>
                <a:r>
                  <a:rPr lang="el-GR" sz="2800" dirty="0">
                    <a:latin typeface="Times New Roman" panose="02020603050405020304" pitchFamily="18" charset="0"/>
                    <a:cs typeface="Times New Roman" panose="02020603050405020304" pitchFamily="18" charset="0"/>
                  </a:rPr>
                  <a:t>σ</a:t>
                </a:r>
                <a:endParaRPr lang="en-US" sz="2800" dirty="0">
                  <a:latin typeface="Times New Roman" panose="02020603050405020304" pitchFamily="18" charset="0"/>
                  <a:cs typeface="Times New Roman" panose="02020603050405020304" pitchFamily="18" charset="0"/>
                </a:endParaRPr>
              </a:p>
              <a:p>
                <a:pPr marL="0" indent="0" algn="ctr">
                  <a:buNone/>
                </a:pP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609600"/>
                <a:ext cx="8305800" cy="5715000"/>
              </a:xfrm>
              <a:blipFill rotWithShape="1">
                <a:blip r:embed="rId2"/>
                <a:stretch>
                  <a:fillRect l="-881" t="-1493" b="-11407"/>
                </a:stretch>
              </a:blipFill>
            </p:spPr>
            <p:txBody>
              <a:bodyPr/>
              <a:lstStyle/>
              <a:p>
                <a:r>
                  <a:rPr lang="en-US">
                    <a:noFill/>
                  </a:rPr>
                  <a:t> </a:t>
                </a:r>
              </a:p>
            </p:txBody>
          </p:sp>
        </mc:Fallback>
      </mc:AlternateContent>
      <p:sp>
        <p:nvSpPr>
          <p:cNvPr id="4" name="Bent Arrow 3"/>
          <p:cNvSpPr/>
          <p:nvPr/>
        </p:nvSpPr>
        <p:spPr>
          <a:xfrm>
            <a:off x="3842904" y="3733800"/>
            <a:ext cx="729096" cy="9906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p:cNvSpPr/>
          <p:nvPr/>
        </p:nvSpPr>
        <p:spPr>
          <a:xfrm>
            <a:off x="5503721" y="3810001"/>
            <a:ext cx="419100" cy="914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ent-Up Arrow 8"/>
          <p:cNvSpPr/>
          <p:nvPr/>
        </p:nvSpPr>
        <p:spPr>
          <a:xfrm rot="5244884">
            <a:off x="6395770" y="5508496"/>
            <a:ext cx="354920" cy="85920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9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382000" cy="6019800"/>
          </a:xfrm>
        </p:spPr>
        <p:txBody>
          <a:bodyPr>
            <a:normAutofit fontScale="85000" lnSpcReduction="10000"/>
          </a:bodyPr>
          <a:lstStyle/>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matrix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T</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can be divide into four parts. The four parts of a generalized homogenous transform T are</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Perspective transformation matrix is useful in vision systems and is set to zero vector whenever no perspective view is involved.</a:t>
            </a:r>
          </a:p>
          <a:p>
            <a:pPr marL="0" indent="0">
              <a:buNone/>
            </a:pPr>
            <a:r>
              <a:rPr lang="en-US" sz="2800" dirty="0">
                <a:latin typeface="Times New Roman" panose="02020603050405020304" pitchFamily="18" charset="0"/>
                <a:cs typeface="Times New Roman" panose="02020603050405020304" pitchFamily="18" charset="0"/>
              </a:rPr>
              <a:t>In the reverse problem when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 is known and </a:t>
            </a: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 is to be found</a:t>
            </a:r>
          </a:p>
          <a:p>
            <a:pPr marL="0" indent="0" algn="ctr">
              <a:buNone/>
            </a:pP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 = </a:t>
            </a: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T</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a:t>
            </a:r>
          </a:p>
          <a:p>
            <a:pPr marL="0" indent="0" algn="ctr">
              <a:lnSpc>
                <a:spcPct val="150000"/>
              </a:lnSpc>
              <a:buNone/>
            </a:pPr>
            <a:r>
              <a:rPr lang="en-US" sz="2800" baseline="30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T</a:t>
            </a:r>
            <a:r>
              <a:rPr lang="en-US" sz="2800" baseline="-25000" dirty="0">
                <a:latin typeface="Times New Roman" panose="02020603050405020304" pitchFamily="18" charset="0"/>
                <a:cs typeface="Times New Roman" panose="02020603050405020304" pitchFamily="18" charset="0"/>
              </a:rPr>
              <a:t>1  </a:t>
            </a:r>
            <a:r>
              <a:rPr lang="en-US" sz="2800" dirty="0">
                <a:latin typeface="Times New Roman" panose="02020603050405020304" pitchFamily="18" charset="0"/>
                <a:cs typeface="Times New Roman" panose="02020603050405020304" pitchFamily="18" charset="0"/>
              </a:rPr>
              <a:t>= [</a:t>
            </a:r>
            <a:r>
              <a:rPr lang="en-US" sz="2800" baseline="30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T</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a:t>
            </a:r>
            <a:r>
              <a:rPr lang="en-US" sz="2800" baseline="30000" dirty="0">
                <a:latin typeface="Times New Roman" panose="02020603050405020304" pitchFamily="18" charset="0"/>
                <a:cs typeface="Times New Roman" panose="02020603050405020304" pitchFamily="18" charset="0"/>
              </a:rPr>
              <a:t>-1</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dirty="0"/>
          </a:p>
        </p:txBody>
      </p:sp>
      <p:pic>
        <p:nvPicPr>
          <p:cNvPr id="4" name="Picture 3"/>
          <p:cNvPicPr>
            <a:picLocks noChangeAspect="1"/>
          </p:cNvPicPr>
          <p:nvPr/>
        </p:nvPicPr>
        <p:blipFill>
          <a:blip r:embed="rId2"/>
          <a:stretch>
            <a:fillRect/>
          </a:stretch>
        </p:blipFill>
        <p:spPr>
          <a:xfrm>
            <a:off x="1905000" y="1676400"/>
            <a:ext cx="4687169" cy="1898707"/>
          </a:xfrm>
          <a:prstGeom prst="rect">
            <a:avLst/>
          </a:prstGeom>
        </p:spPr>
      </p:pic>
      <p:sp>
        <p:nvSpPr>
          <p:cNvPr id="5" name="Rectangle 4"/>
          <p:cNvSpPr/>
          <p:nvPr/>
        </p:nvSpPr>
        <p:spPr>
          <a:xfrm>
            <a:off x="762000" y="4167664"/>
            <a:ext cx="4572000" cy="369332"/>
          </a:xfrm>
          <a:prstGeom prst="rect">
            <a:avLst/>
          </a:prstGeom>
        </p:spPr>
        <p:txBody>
          <a:bodyPr>
            <a:spAutoFit/>
          </a:bodyPr>
          <a:lstStyle/>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022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6974541" cy="613019"/>
          </a:xfrm>
        </p:spPr>
        <p:txBody>
          <a:bodyPr>
            <a:normAutofit/>
          </a:bodyPr>
          <a:lstStyle/>
          <a:p>
            <a:r>
              <a:rPr lang="en-US" sz="3200" b="1" dirty="0">
                <a:solidFill>
                  <a:srgbClr val="002060"/>
                </a:solidFill>
                <a:latin typeface="Times New Roman" panose="02020603050405020304" pitchFamily="18" charset="0"/>
                <a:cs typeface="Times New Roman" panose="02020603050405020304" pitchFamily="18" charset="0"/>
              </a:rPr>
              <a:t>Description of object in space</a:t>
            </a:r>
          </a:p>
        </p:txBody>
      </p:sp>
      <p:sp>
        <p:nvSpPr>
          <p:cNvPr id="3" name="Content Placeholder 2"/>
          <p:cNvSpPr>
            <a:spLocks noGrp="1"/>
          </p:cNvSpPr>
          <p:nvPr>
            <p:ph idx="1"/>
          </p:nvPr>
        </p:nvSpPr>
        <p:spPr>
          <a:xfrm>
            <a:off x="762000" y="762000"/>
            <a:ext cx="7924800" cy="5759824"/>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Location of a object in 3D space is described by both its position and orientation</a:t>
            </a:r>
          </a:p>
          <a:p>
            <a:r>
              <a:rPr lang="en-US" sz="2200" dirty="0">
                <a:solidFill>
                  <a:schemeClr val="tx1"/>
                </a:solidFill>
                <a:latin typeface="Times New Roman" panose="02020603050405020304" pitchFamily="18" charset="0"/>
                <a:cs typeface="Times New Roman" panose="02020603050405020304" pitchFamily="18" charset="0"/>
              </a:rPr>
              <a:t>For specifying a body B in space with respect to frame {0}, a frame {1} with origin O</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is attached to body B.</a:t>
            </a:r>
          </a:p>
          <a:p>
            <a:r>
              <a:rPr lang="en-US" sz="2200" dirty="0">
                <a:solidFill>
                  <a:schemeClr val="tx1"/>
                </a:solidFill>
                <a:latin typeface="Times New Roman" panose="02020603050405020304" pitchFamily="18" charset="0"/>
                <a:cs typeface="Times New Roman" panose="02020603050405020304" pitchFamily="18" charset="0"/>
              </a:rPr>
              <a:t>Homogeneous transformation matrix </a:t>
            </a:r>
            <a:r>
              <a:rPr lang="en-US" sz="2200" baseline="30000" dirty="0">
                <a:solidFill>
                  <a:schemeClr val="tx1"/>
                </a:solidFill>
                <a:latin typeface="Times New Roman" panose="02020603050405020304" pitchFamily="18" charset="0"/>
                <a:cs typeface="Times New Roman" panose="02020603050405020304" pitchFamily="18" charset="0"/>
              </a:rPr>
              <a:t>0</a:t>
            </a:r>
            <a:r>
              <a:rPr lang="en-US" sz="2200" dirty="0">
                <a:solidFill>
                  <a:schemeClr val="tx1"/>
                </a:solidFill>
                <a:latin typeface="Times New Roman" panose="02020603050405020304" pitchFamily="18" charset="0"/>
                <a:cs typeface="Times New Roman" panose="02020603050405020304" pitchFamily="18" charset="0"/>
              </a:rPr>
              <a:t>T</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completely describes the location of body B. </a:t>
            </a:r>
            <a:r>
              <a:rPr lang="en-US" sz="2200" baseline="30000" dirty="0">
                <a:solidFill>
                  <a:schemeClr val="tx1"/>
                </a:solidFill>
                <a:latin typeface="Times New Roman" panose="02020603050405020304" pitchFamily="18" charset="0"/>
                <a:cs typeface="Times New Roman" panose="02020603050405020304" pitchFamily="18" charset="0"/>
              </a:rPr>
              <a:t>0</a:t>
            </a:r>
            <a:r>
              <a:rPr lang="en-US" sz="2200" dirty="0">
                <a:solidFill>
                  <a:schemeClr val="tx1"/>
                </a:solidFill>
                <a:latin typeface="Times New Roman" panose="02020603050405020304" pitchFamily="18" charset="0"/>
                <a:cs typeface="Times New Roman" panose="02020603050405020304" pitchFamily="18" charset="0"/>
              </a:rPr>
              <a:t>D</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and </a:t>
            </a:r>
            <a:r>
              <a:rPr lang="en-US" sz="2200" baseline="30000" dirty="0">
                <a:solidFill>
                  <a:schemeClr val="tx1"/>
                </a:solidFill>
                <a:latin typeface="Times New Roman" panose="02020603050405020304" pitchFamily="18" charset="0"/>
                <a:cs typeface="Times New Roman" panose="02020603050405020304" pitchFamily="18" charset="0"/>
              </a:rPr>
              <a:t>0</a:t>
            </a:r>
            <a:r>
              <a:rPr lang="en-US" sz="2200" dirty="0">
                <a:solidFill>
                  <a:schemeClr val="tx1"/>
                </a:solidFill>
                <a:latin typeface="Times New Roman" panose="02020603050405020304" pitchFamily="18" charset="0"/>
                <a:cs typeface="Times New Roman" panose="02020603050405020304" pitchFamily="18" charset="0"/>
              </a:rPr>
              <a:t>R</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of </a:t>
            </a:r>
            <a:r>
              <a:rPr lang="en-US" sz="2200" baseline="30000" dirty="0">
                <a:solidFill>
                  <a:schemeClr val="tx1"/>
                </a:solidFill>
                <a:latin typeface="Times New Roman" panose="02020603050405020304" pitchFamily="18" charset="0"/>
                <a:cs typeface="Times New Roman" panose="02020603050405020304" pitchFamily="18" charset="0"/>
              </a:rPr>
              <a:t>0</a:t>
            </a:r>
            <a:r>
              <a:rPr lang="en-US" sz="2200" dirty="0">
                <a:solidFill>
                  <a:schemeClr val="tx1"/>
                </a:solidFill>
                <a:latin typeface="Times New Roman" panose="02020603050405020304" pitchFamily="18" charset="0"/>
                <a:cs typeface="Times New Roman" panose="02020603050405020304" pitchFamily="18" charset="0"/>
              </a:rPr>
              <a:t>T</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describes the position and rotation with respect to frame {0} respectively.</a:t>
            </a:r>
          </a:p>
        </p:txBody>
      </p:sp>
      <p:pic>
        <p:nvPicPr>
          <p:cNvPr id="4" name="Picture 3"/>
          <p:cNvPicPr>
            <a:picLocks noChangeAspect="1"/>
          </p:cNvPicPr>
          <p:nvPr/>
        </p:nvPicPr>
        <p:blipFill>
          <a:blip r:embed="rId2"/>
          <a:stretch>
            <a:fillRect/>
          </a:stretch>
        </p:blipFill>
        <p:spPr>
          <a:xfrm>
            <a:off x="2362200" y="3733800"/>
            <a:ext cx="4800600" cy="2419350"/>
          </a:xfrm>
          <a:prstGeom prst="rect">
            <a:avLst/>
          </a:prstGeom>
        </p:spPr>
      </p:pic>
    </p:spTree>
    <p:extLst>
      <p:ext uri="{BB962C8B-B14F-4D97-AF65-F5344CB8AC3E}">
        <p14:creationId xmlns:p14="http://schemas.microsoft.com/office/powerpoint/2010/main" val="360689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210670"/>
                <a:ext cx="8193741" cy="6190129"/>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In robotics location of links is specified by attaching frames to each link.</a:t>
                </a:r>
              </a:p>
              <a:p>
                <a:r>
                  <a:rPr lang="en-US" sz="2200" dirty="0">
                    <a:solidFill>
                      <a:schemeClr val="tx1"/>
                    </a:solidFill>
                    <a:latin typeface="Times New Roman" panose="02020603050405020304" pitchFamily="18" charset="0"/>
                    <a:cs typeface="Times New Roman" panose="02020603050405020304" pitchFamily="18" charset="0"/>
                  </a:rPr>
                  <a:t>In end-effector coordinate frame, axes of frame are define as:</a:t>
                </a:r>
              </a:p>
              <a:p>
                <a:pPr marL="857250" lvl="1" indent="-457200">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z-axis is the approach vector </a:t>
                </a:r>
                <a14:m>
                  <m:oMath xmlns:m="http://schemas.openxmlformats.org/officeDocument/2006/math">
                    <m:acc>
                      <m:accPr>
                        <m:chr m:val="̂"/>
                        <m:ctrlPr>
                          <a:rPr lang="en-US" sz="2000" i="1" smtClean="0">
                            <a:solidFill>
                              <a:schemeClr val="tx1"/>
                            </a:solidFill>
                            <a:latin typeface="Cambria Math" panose="02040503050406030204" pitchFamily="18" charset="0"/>
                            <a:cs typeface="Times New Roman" panose="02020603050405020304" pitchFamily="18" charset="0"/>
                          </a:rPr>
                        </m:ctrlPr>
                      </m:accPr>
                      <m:e>
                        <m:r>
                          <a:rPr lang="en-US" sz="2000" b="0" i="1" smtClean="0">
                            <a:solidFill>
                              <a:schemeClr val="tx1"/>
                            </a:solidFill>
                            <a:latin typeface="Cambria Math" panose="02040503050406030204" pitchFamily="18" charset="0"/>
                            <a:cs typeface="Times New Roman" panose="02020603050405020304" pitchFamily="18" charset="0"/>
                          </a:rPr>
                          <m:t>𝑎</m:t>
                        </m:r>
                      </m:e>
                    </m:acc>
                  </m:oMath>
                </a14:m>
                <a:r>
                  <a:rPr lang="en-US" sz="2000" dirty="0">
                    <a:solidFill>
                      <a:schemeClr val="tx1"/>
                    </a:solidFill>
                    <a:latin typeface="Times New Roman" panose="02020603050405020304" pitchFamily="18" charset="0"/>
                    <a:cs typeface="Times New Roman" panose="02020603050405020304" pitchFamily="18" charset="0"/>
                  </a:rPr>
                  <a:t>, that is the direction in which the end effector approach the target. (Roll)</a:t>
                </a:r>
              </a:p>
              <a:p>
                <a:pPr marL="857250" lvl="1" indent="-457200">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y-axis is the orientation vector </a:t>
                </a:r>
                <a14:m>
                  <m:oMath xmlns:m="http://schemas.openxmlformats.org/officeDocument/2006/math">
                    <m:acc>
                      <m:accPr>
                        <m:chr m:val="̂"/>
                        <m:ctrlPr>
                          <a:rPr lang="en-US" sz="2000" i="1" smtClean="0">
                            <a:solidFill>
                              <a:schemeClr val="tx1"/>
                            </a:solidFill>
                            <a:latin typeface="Cambria Math" panose="02040503050406030204" pitchFamily="18" charset="0"/>
                            <a:cs typeface="Times New Roman" panose="02020603050405020304" pitchFamily="18" charset="0"/>
                          </a:rPr>
                        </m:ctrlPr>
                      </m:accPr>
                      <m:e>
                        <m:r>
                          <a:rPr lang="en-US" sz="2000" b="0" i="1" smtClean="0">
                            <a:solidFill>
                              <a:schemeClr val="tx1"/>
                            </a:solidFill>
                            <a:latin typeface="Cambria Math" panose="02040503050406030204" pitchFamily="18" charset="0"/>
                            <a:cs typeface="Times New Roman" panose="02020603050405020304" pitchFamily="18" charset="0"/>
                          </a:rPr>
                          <m:t>𝑜</m:t>
                        </m:r>
                      </m:e>
                    </m:acc>
                  </m:oMath>
                </a14:m>
                <a:r>
                  <a:rPr lang="en-US" sz="2000" dirty="0">
                    <a:solidFill>
                      <a:schemeClr val="tx1"/>
                    </a:solidFill>
                    <a:latin typeface="Times New Roman" panose="02020603050405020304" pitchFamily="18" charset="0"/>
                    <a:cs typeface="Times New Roman" panose="02020603050405020304" pitchFamily="18" charset="0"/>
                  </a:rPr>
                  <a:t>, that is the direction of opening and closing of end effector. (Pitch)</a:t>
                </a:r>
              </a:p>
              <a:p>
                <a:pPr marL="857250" lvl="1" indent="-457200">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 x-axis is the normal vector </a:t>
                </a:r>
                <a14:m>
                  <m:oMath xmlns:m="http://schemas.openxmlformats.org/officeDocument/2006/math">
                    <m:acc>
                      <m:accPr>
                        <m:chr m:val="̂"/>
                        <m:ctrlPr>
                          <a:rPr lang="en-US" sz="2000" i="1" smtClean="0">
                            <a:solidFill>
                              <a:schemeClr val="tx1"/>
                            </a:solidFill>
                            <a:latin typeface="Cambria Math" panose="02040503050406030204" pitchFamily="18" charset="0"/>
                            <a:cs typeface="Times New Roman" panose="02020603050405020304" pitchFamily="18" charset="0"/>
                          </a:rPr>
                        </m:ctrlPr>
                      </m:accPr>
                      <m:e>
                        <m:r>
                          <a:rPr lang="en-US" sz="2000" b="0" i="1" smtClean="0">
                            <a:solidFill>
                              <a:schemeClr val="tx1"/>
                            </a:solidFill>
                            <a:latin typeface="Cambria Math" panose="02040503050406030204" pitchFamily="18" charset="0"/>
                            <a:cs typeface="Times New Roman" panose="02020603050405020304" pitchFamily="18" charset="0"/>
                          </a:rPr>
                          <m:t>𝑛</m:t>
                        </m:r>
                      </m:e>
                    </m:acc>
                  </m:oMath>
                </a14:m>
                <a:r>
                  <a:rPr lang="en-US" sz="2000" dirty="0">
                    <a:solidFill>
                      <a:schemeClr val="tx1"/>
                    </a:solidFill>
                    <a:latin typeface="Times New Roman" panose="02020603050405020304" pitchFamily="18" charset="0"/>
                    <a:cs typeface="Times New Roman" panose="02020603050405020304" pitchFamily="18" charset="0"/>
                  </a:rPr>
                  <a:t>, which is orthogonal to approach and sliding vector, </a:t>
                </a:r>
                <a14:m>
                  <m:oMath xmlns:m="http://schemas.openxmlformats.org/officeDocument/2006/math">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𝑎</m:t>
                        </m:r>
                      </m:e>
                    </m:acc>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b="0" i="1" smtClean="0">
                            <a:solidFill>
                              <a:schemeClr val="tx1"/>
                            </a:solidFill>
                            <a:latin typeface="Cambria Math" panose="02040503050406030204" pitchFamily="18" charset="0"/>
                            <a:cs typeface="Times New Roman" panose="02020603050405020304" pitchFamily="18" charset="0"/>
                          </a:rPr>
                          <m:t>𝑜</m:t>
                        </m:r>
                      </m:e>
                    </m:acc>
                  </m:oMath>
                </a14:m>
                <a:r>
                  <a:rPr lang="en-US" sz="2000" dirty="0">
                    <a:solidFill>
                      <a:schemeClr val="tx1"/>
                    </a:solidFill>
                    <a:latin typeface="Times New Roman" panose="02020603050405020304" pitchFamily="18" charset="0"/>
                    <a:cs typeface="Times New Roman" panose="02020603050405020304" pitchFamily="18" charset="0"/>
                  </a:rPr>
                  <a:t>. (Yaw)</a:t>
                </a:r>
              </a:p>
              <a:p>
                <a:pPr marL="400050" lvl="1" indent="0">
                  <a:buNone/>
                </a:pPr>
                <a:endParaRPr 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210670"/>
                <a:ext cx="8193741" cy="6190129"/>
              </a:xfrm>
              <a:blipFill rotWithShape="1">
                <a:blip r:embed="rId2"/>
                <a:stretch>
                  <a:fillRect l="-670" t="-59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328894" y="3733800"/>
            <a:ext cx="3500780" cy="2683272"/>
          </a:xfrm>
          <a:prstGeom prst="rect">
            <a:avLst/>
          </a:prstGeom>
        </p:spPr>
      </p:pic>
    </p:spTree>
    <p:extLst>
      <p:ext uri="{BB962C8B-B14F-4D97-AF65-F5344CB8AC3E}">
        <p14:creationId xmlns:p14="http://schemas.microsoft.com/office/powerpoint/2010/main" val="3681701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130" y="140016"/>
            <a:ext cx="6589199" cy="747490"/>
          </a:xfrm>
        </p:spPr>
        <p:txBody>
          <a:bodyPr>
            <a:normAutofit/>
          </a:bodyPr>
          <a:lstStyle/>
          <a:p>
            <a:r>
              <a:rPr lang="en-US" sz="3200" b="1" dirty="0">
                <a:solidFill>
                  <a:srgbClr val="002060"/>
                </a:solidFill>
                <a:latin typeface="Times New Roman" panose="02020603050405020304" pitchFamily="18" charset="0"/>
                <a:cs typeface="Times New Roman" panose="02020603050405020304" pitchFamily="18" charset="0"/>
              </a:rPr>
              <a:t>Transformation of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838200"/>
                <a:ext cx="8225118" cy="5804647"/>
              </a:xfrm>
            </p:spPr>
            <p:txBody>
              <a:bodyPr/>
              <a:lstStyle/>
              <a:p>
                <a:pPr marL="0" indent="0">
                  <a:buNone/>
                </a:pPr>
                <a:r>
                  <a:rPr lang="en-US" sz="2200" b="1" dirty="0">
                    <a:solidFill>
                      <a:srgbClr val="FF0000"/>
                    </a:solidFill>
                    <a:latin typeface="Times New Roman" panose="02020603050405020304" pitchFamily="18" charset="0"/>
                    <a:cs typeface="Times New Roman" panose="02020603050405020304" pitchFamily="18" charset="0"/>
                  </a:rPr>
                  <a:t>Rotation of Vectors</a:t>
                </a: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r>
                  <a:rPr lang="en-US" sz="2200" dirty="0">
                    <a:solidFill>
                      <a:schemeClr val="tx1"/>
                    </a:solidFill>
                    <a:latin typeface="Times New Roman" panose="02020603050405020304" pitchFamily="18" charset="0"/>
                    <a:cs typeface="Times New Roman" panose="02020603050405020304" pitchFamily="18" charset="0"/>
                  </a:rPr>
                  <a:t>Let us consider a vector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P which is rotated by an angle </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to give a new vector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Q. If R(</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is the rotation that describes the rotation </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about k axis (k can be x, y, or z).</a:t>
                </a:r>
              </a:p>
              <a:p>
                <a:pPr marL="0" indent="0">
                  <a:buNone/>
                </a:pPr>
                <a14:m>
                  <m:oMathPara xmlns:m="http://schemas.openxmlformats.org/officeDocument/2006/math">
                    <m:oMathParaPr>
                      <m:jc m:val="centerGroup"/>
                    </m:oMathParaPr>
                    <m:oMath xmlns:m="http://schemas.openxmlformats.org/officeDocument/2006/math">
                      <m:r>
                        <a:rPr lang="en-US" sz="2400" b="0" i="1" baseline="30000" smtClean="0">
                          <a:solidFill>
                            <a:schemeClr val="tx1"/>
                          </a:solidFill>
                          <a:latin typeface="Cambria Math" panose="02040503050406030204" pitchFamily="18" charset="0"/>
                          <a:cs typeface="Times New Roman" panose="02020603050405020304" pitchFamily="18" charset="0"/>
                        </a:rPr>
                        <m:t>1</m:t>
                      </m:r>
                      <m:r>
                        <a:rPr lang="en-US" sz="2400" b="0" i="1" smtClean="0">
                          <a:solidFill>
                            <a:schemeClr val="tx1"/>
                          </a:solidFill>
                          <a:latin typeface="Cambria Math" panose="02040503050406030204" pitchFamily="18" charset="0"/>
                          <a:cs typeface="Times New Roman" panose="02020603050405020304" pitchFamily="18" charset="0"/>
                        </a:rPr>
                        <m:t>𝑄</m:t>
                      </m:r>
                      <m:r>
                        <a:rPr lang="en-US" sz="2400" b="0" i="1" smtClean="0">
                          <a:solidFill>
                            <a:schemeClr val="tx1"/>
                          </a:solidFill>
                          <a:latin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cs typeface="Times New Roman" panose="02020603050405020304" pitchFamily="18" charset="0"/>
                        </a:rPr>
                        <m:t>𝑅</m:t>
                      </m:r>
                      <m:d>
                        <m:dPr>
                          <m:ctrlPr>
                            <a:rPr lang="en-US" sz="2400" b="0" i="1" smtClean="0">
                              <a:solidFill>
                                <a:schemeClr val="tx1"/>
                              </a:solidFill>
                              <a:latin typeface="Cambria Math" panose="02040503050406030204" pitchFamily="18" charset="0"/>
                              <a:cs typeface="Times New Roman" panose="020206030504050203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d>
                      <m:r>
                        <a:rPr lang="en-US" sz="2400" b="0" i="1" baseline="30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𝑃</m:t>
                      </m:r>
                    </m:oMath>
                  </m:oMathPara>
                </a14:m>
                <a:endParaRPr lang="en-US" dirty="0">
                  <a:solidFill>
                    <a:schemeClr val="tx1"/>
                  </a:solidFill>
                  <a:latin typeface="Times New Roman" panose="02020603050405020304" pitchFamily="18" charset="0"/>
                  <a:cs typeface="Times New Roman" panose="02020603050405020304" pitchFamily="18" charset="0"/>
                </a:endParaRPr>
              </a:p>
              <a:p>
                <a:pPr marL="0" indent="0">
                  <a:buNone/>
                </a:pPr>
                <a:r>
                  <a:rPr lang="en-US" sz="2200" dirty="0">
                    <a:solidFill>
                      <a:schemeClr val="tx1"/>
                    </a:solidFill>
                    <a:latin typeface="Times New Roman" panose="02020603050405020304" pitchFamily="18" charset="0"/>
                    <a:cs typeface="Times New Roman" panose="02020603050405020304" pitchFamily="18" charset="0"/>
                  </a:rPr>
                  <a:t>In this case both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P and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Q is in the same frame{1} so no super or sub script is used.</a:t>
                </a: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838200"/>
                <a:ext cx="8225118" cy="5804647"/>
              </a:xfrm>
              <a:blipFill rotWithShape="1">
                <a:blip r:embed="rId2"/>
                <a:stretch>
                  <a:fillRect l="-1260" t="-630" r="-815" b="-1113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229689" y="1312069"/>
            <a:ext cx="5730970" cy="2794010"/>
          </a:xfrm>
          <a:prstGeom prst="rect">
            <a:avLst/>
          </a:prstGeom>
        </p:spPr>
      </p:pic>
    </p:spTree>
    <p:extLst>
      <p:ext uri="{BB962C8B-B14F-4D97-AF65-F5344CB8AC3E}">
        <p14:creationId xmlns:p14="http://schemas.microsoft.com/office/powerpoint/2010/main" val="226701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97223"/>
                <a:ext cx="8476129" cy="6127377"/>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The same problem of rotating a vector can be considered as rotation of another axis by </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in the opposite direction to get the axes {u v w} as shown in the fig.</a:t>
                </a:r>
              </a:p>
              <a:p>
                <a:pPr marL="0" indent="0">
                  <a:buNone/>
                </a:pPr>
                <a:r>
                  <a:rPr lang="en-US" sz="2200" b="1" dirty="0">
                    <a:solidFill>
                      <a:srgbClr val="FF0000"/>
                    </a:solidFill>
                    <a:latin typeface="Times New Roman" panose="02020603050405020304" pitchFamily="18" charset="0"/>
                    <a:cs typeface="Times New Roman" panose="02020603050405020304" pitchFamily="18" charset="0"/>
                  </a:rPr>
                  <a:t>Translation of vectors</a:t>
                </a:r>
              </a:p>
              <a:p>
                <a:r>
                  <a:rPr lang="en-US" sz="2200" dirty="0">
                    <a:solidFill>
                      <a:schemeClr val="tx1"/>
                    </a:solidFill>
                    <a:latin typeface="Times New Roman" panose="02020603050405020304" pitchFamily="18" charset="0"/>
                    <a:cs typeface="Times New Roman" panose="02020603050405020304" pitchFamily="18" charset="0"/>
                  </a:rPr>
                  <a:t>Suppose a vector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P is translated by a vector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D to get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Q, then the vector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Q is given as </a:t>
                </a:r>
              </a:p>
              <a:p>
                <a:pPr marL="0" indent="0" algn="ctr">
                  <a:buNone/>
                </a:pPr>
                <a14:m>
                  <m:oMath xmlns:m="http://schemas.openxmlformats.org/officeDocument/2006/math">
                    <m:r>
                      <a:rPr lang="en-US" sz="2200" b="0" i="1" baseline="30000" smtClean="0">
                        <a:solidFill>
                          <a:schemeClr val="tx1"/>
                        </a:solidFill>
                        <a:latin typeface="Cambria Math" panose="02040503050406030204" pitchFamily="18" charset="0"/>
                        <a:cs typeface="Times New Roman" panose="02020603050405020304" pitchFamily="18" charset="0"/>
                      </a:rPr>
                      <m:t>1</m:t>
                    </m:r>
                    <m:r>
                      <a:rPr lang="en-US" sz="2200" b="0" i="1" smtClean="0">
                        <a:solidFill>
                          <a:schemeClr val="tx1"/>
                        </a:solidFill>
                        <a:latin typeface="Cambria Math" panose="02040503050406030204" pitchFamily="18" charset="0"/>
                        <a:cs typeface="Times New Roman" panose="02020603050405020304" pitchFamily="18" charset="0"/>
                      </a:rPr>
                      <m:t>𝑄</m:t>
                    </m:r>
                    <m:r>
                      <a:rPr lang="en-US" sz="2200" b="0" i="1" smtClean="0">
                        <a:solidFill>
                          <a:schemeClr val="tx1"/>
                        </a:solidFill>
                        <a:latin typeface="Cambria Math" panose="02040503050406030204" pitchFamily="18" charset="0"/>
                        <a:cs typeface="Times New Roman" panose="02020603050405020304" pitchFamily="18" charset="0"/>
                      </a:rPr>
                      <m:t>=1</m:t>
                    </m:r>
                    <m:r>
                      <a:rPr lang="en-US" sz="2200" b="0" i="1" smtClean="0">
                        <a:solidFill>
                          <a:schemeClr val="tx1"/>
                        </a:solidFill>
                        <a:latin typeface="Cambria Math" panose="02040503050406030204" pitchFamily="18" charset="0"/>
                        <a:cs typeface="Times New Roman" panose="02020603050405020304" pitchFamily="18" charset="0"/>
                      </a:rPr>
                      <m:t>𝑃</m:t>
                    </m:r>
                    <m:r>
                      <a:rPr lang="en-US" sz="2200" b="0" i="1" smtClean="0">
                        <a:solidFill>
                          <a:schemeClr val="tx1"/>
                        </a:solidFill>
                        <a:latin typeface="Cambria Math" panose="02040503050406030204" pitchFamily="18" charset="0"/>
                        <a:cs typeface="Times New Roman" panose="02020603050405020304" pitchFamily="18" charset="0"/>
                      </a:rPr>
                      <m:t>+1</m:t>
                    </m:r>
                    <m:r>
                      <a:rPr lang="en-US" sz="2200" b="0" i="1" smtClean="0">
                        <a:solidFill>
                          <a:schemeClr val="tx1"/>
                        </a:solidFill>
                        <a:latin typeface="Cambria Math" panose="02040503050406030204" pitchFamily="18" charset="0"/>
                        <a:cs typeface="Times New Roman" panose="02020603050405020304" pitchFamily="18" charset="0"/>
                      </a:rPr>
                      <m:t>𝐷</m:t>
                    </m:r>
                  </m:oMath>
                </a14:m>
                <a:r>
                  <a:rPr lang="en-US" sz="2200" dirty="0">
                    <a:solidFill>
                      <a:schemeClr val="tx1"/>
                    </a:solidFill>
                    <a:latin typeface="Times New Roman" panose="02020603050405020304" pitchFamily="18" charset="0"/>
                    <a:cs typeface="Times New Roman" panose="02020603050405020304" pitchFamily="18" charset="0"/>
                  </a:rPr>
                  <a:t>  </a:t>
                </a:r>
              </a:p>
              <a:p>
                <a:r>
                  <a:rPr lang="en-US" sz="2200" dirty="0">
                    <a:solidFill>
                      <a:schemeClr val="tx1"/>
                    </a:solidFill>
                    <a:latin typeface="Times New Roman" panose="02020603050405020304" pitchFamily="18" charset="0"/>
                    <a:cs typeface="Times New Roman" panose="02020603050405020304" pitchFamily="18" charset="0"/>
                  </a:rPr>
                  <a:t>This can be considered similar to translating the frame by a distance D in the opposite direction to get the new frame {u v w}</a:t>
                </a:r>
              </a:p>
              <a:p>
                <a:pPr marL="0" indent="0" algn="ctr">
                  <a:buNone/>
                </a:pPr>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97223"/>
                <a:ext cx="8476129" cy="6127377"/>
              </a:xfrm>
              <a:blipFill rotWithShape="1">
                <a:blip r:embed="rId2"/>
                <a:stretch>
                  <a:fillRect l="-935" t="-596" r="-36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067204" y="3917296"/>
            <a:ext cx="6287482" cy="2779339"/>
          </a:xfrm>
          <a:prstGeom prst="rect">
            <a:avLst/>
          </a:prstGeom>
        </p:spPr>
      </p:pic>
    </p:spTree>
    <p:extLst>
      <p:ext uri="{BB962C8B-B14F-4D97-AF65-F5344CB8AC3E}">
        <p14:creationId xmlns:p14="http://schemas.microsoft.com/office/powerpoint/2010/main" val="3838305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685800"/>
                <a:ext cx="8471647" cy="5957046"/>
              </a:xfrm>
            </p:spPr>
            <p:txBody>
              <a:bodyPr>
                <a:normAutofit/>
              </a:bodyPr>
              <a:lstStyle/>
              <a:p>
                <a:pPr marL="0" indent="0">
                  <a:buNone/>
                </a:pPr>
                <a:r>
                  <a:rPr lang="en-US" sz="2200" b="1" dirty="0">
                    <a:solidFill>
                      <a:srgbClr val="FF0000"/>
                    </a:solidFill>
                    <a:latin typeface="Times New Roman" panose="02020603050405020304" pitchFamily="18" charset="0"/>
                    <a:cs typeface="Times New Roman" panose="02020603050405020304" pitchFamily="18" charset="0"/>
                  </a:rPr>
                  <a:t>Rotation and Translation of vector</a:t>
                </a:r>
              </a:p>
              <a:p>
                <a:r>
                  <a:rPr lang="en-US" sz="2200" dirty="0">
                    <a:solidFill>
                      <a:schemeClr val="tx1"/>
                    </a:solidFill>
                    <a:latin typeface="Times New Roman" panose="02020603050405020304" pitchFamily="18" charset="0"/>
                    <a:cs typeface="Times New Roman" panose="02020603050405020304" pitchFamily="18" charset="0"/>
                  </a:rPr>
                  <a:t>Consider a vector</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P in frame {1} which is given a rotation of </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about the k axis flowed by a translation of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D to get the new vector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Q.</a:t>
                </a:r>
              </a:p>
              <a:p>
                <a:r>
                  <a:rPr lang="en-US" sz="2200" dirty="0">
                    <a:solidFill>
                      <a:schemeClr val="tx1"/>
                    </a:solidFill>
                    <a:latin typeface="Times New Roman" panose="02020603050405020304" pitchFamily="18" charset="0"/>
                    <a:cs typeface="Times New Roman" panose="02020603050405020304" pitchFamily="18" charset="0"/>
                  </a:rPr>
                  <a:t>This vector transformation is same as the homogeneous transformation T that describe a frame rotation by </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and translated by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D relative to the reference frame.</a:t>
                </a:r>
              </a:p>
              <a:p>
                <a:pPr marL="0" indent="0">
                  <a:buNone/>
                </a:pPr>
                <a14:m>
                  <m:oMathPara xmlns:m="http://schemas.openxmlformats.org/officeDocument/2006/math">
                    <m:oMathParaPr>
                      <m:jc m:val="centerGroup"/>
                    </m:oMathParaPr>
                    <m:oMath xmlns:m="http://schemas.openxmlformats.org/officeDocument/2006/math">
                      <m:r>
                        <a:rPr lang="en-US" sz="2200" b="0" i="1" baseline="30000" smtClean="0">
                          <a:solidFill>
                            <a:schemeClr val="tx1"/>
                          </a:solidFill>
                          <a:latin typeface="Cambria Math" panose="02040503050406030204" pitchFamily="18" charset="0"/>
                          <a:cs typeface="Times New Roman" panose="02020603050405020304" pitchFamily="18" charset="0"/>
                        </a:rPr>
                        <m:t>2</m:t>
                      </m:r>
                      <m:r>
                        <a:rPr lang="en-US" sz="2200" b="0" i="1" smtClean="0">
                          <a:solidFill>
                            <a:schemeClr val="tx1"/>
                          </a:solidFill>
                          <a:latin typeface="Cambria Math" panose="02040503050406030204" pitchFamily="18" charset="0"/>
                          <a:cs typeface="Times New Roman" panose="02020603050405020304" pitchFamily="18" charset="0"/>
                        </a:rPr>
                        <m:t>𝑃</m:t>
                      </m:r>
                      <m:r>
                        <a:rPr lang="en-US" sz="2200" b="0" i="1" smtClean="0">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𝑇</m:t>
                      </m:r>
                      <m:r>
                        <a:rPr lang="en-US" sz="2200" b="0" i="1" smtClean="0">
                          <a:solidFill>
                            <a:schemeClr val="tx1"/>
                          </a:solidFill>
                          <a:latin typeface="Cambria Math"/>
                          <a:cs typeface="Times New Roman" panose="02020603050405020304" pitchFamily="18" charset="0"/>
                        </a:rPr>
                        <m:t> </m:t>
                      </m:r>
                      <m:r>
                        <a:rPr lang="en-US" sz="2200" b="0" i="1" baseline="30000" smtClean="0">
                          <a:solidFill>
                            <a:schemeClr val="tx1"/>
                          </a:solidFill>
                          <a:latin typeface="Cambria Math" panose="02040503050406030204" pitchFamily="18" charset="0"/>
                          <a:cs typeface="Times New Roman" panose="02020603050405020304" pitchFamily="18" charset="0"/>
                        </a:rPr>
                        <m:t>1</m:t>
                      </m:r>
                      <m:r>
                        <a:rPr lang="en-US" sz="2200" b="0" i="1" smtClean="0">
                          <a:solidFill>
                            <a:schemeClr val="tx1"/>
                          </a:solidFill>
                          <a:latin typeface="Cambria Math" panose="02040503050406030204" pitchFamily="18" charset="0"/>
                          <a:cs typeface="Times New Roman" panose="02020603050405020304" pitchFamily="18" charset="0"/>
                        </a:rPr>
                        <m:t>𝑃</m:t>
                      </m:r>
                    </m:oMath>
                  </m:oMathPara>
                </a14:m>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r>
                  <a:rPr lang="en-US" sz="2400" b="1" dirty="0">
                    <a:solidFill>
                      <a:schemeClr val="tx1"/>
                    </a:solidFill>
                    <a:latin typeface="Times New Roman" panose="02020603050405020304" pitchFamily="18" charset="0"/>
                    <a:cs typeface="Times New Roman" panose="02020603050405020304" pitchFamily="18" charset="0"/>
                  </a:rPr>
                  <a:t>Composite transformation</a:t>
                </a:r>
              </a:p>
              <a:p>
                <a:pPr marL="0" indent="0">
                  <a:buNone/>
                </a:pPr>
                <a:r>
                  <a:rPr lang="en-US" sz="2200" dirty="0">
                    <a:solidFill>
                      <a:schemeClr val="tx1"/>
                    </a:solidFill>
                    <a:latin typeface="Times New Roman" panose="02020603050405020304" pitchFamily="18" charset="0"/>
                    <a:cs typeface="Times New Roman" panose="02020603050405020304" pitchFamily="18" charset="0"/>
                  </a:rPr>
                  <a:t>Three frames, with each frame rotated and translated from the preceding frame. </a:t>
                </a:r>
              </a:p>
              <a:p>
                <a:pPr marL="0" indent="0">
                  <a:buNone/>
                </a:pPr>
                <a:r>
                  <a:rPr lang="en-US" sz="2200" dirty="0">
                    <a:solidFill>
                      <a:schemeClr val="tx1"/>
                    </a:solidFill>
                    <a:latin typeface="Times New Roman" panose="02020603050405020304" pitchFamily="18" charset="0"/>
                    <a:cs typeface="Times New Roman" panose="02020603050405020304" pitchFamily="18" charset="0"/>
                  </a:rPr>
                  <a:t>It s required propose the transform, which relates </a:t>
                </a:r>
                <a:r>
                  <a:rPr lang="en-US" sz="2200" baseline="30000" dirty="0">
                    <a:solidFill>
                      <a:schemeClr val="tx1"/>
                    </a:solidFill>
                    <a:latin typeface="Times New Roman" panose="02020603050405020304" pitchFamily="18" charset="0"/>
                    <a:cs typeface="Times New Roman" panose="02020603050405020304" pitchFamily="18" charset="0"/>
                  </a:rPr>
                  <a:t>3</a:t>
                </a:r>
                <a:r>
                  <a:rPr lang="en-US" sz="2200" dirty="0">
                    <a:solidFill>
                      <a:schemeClr val="tx1"/>
                    </a:solidFill>
                    <a:latin typeface="Times New Roman" panose="02020603050405020304" pitchFamily="18" charset="0"/>
                    <a:cs typeface="Times New Roman" panose="02020603050405020304" pitchFamily="18" charset="0"/>
                  </a:rPr>
                  <a:t>P in frame{3} to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P as seen from frame{1}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685800"/>
                <a:ext cx="8471647" cy="5957046"/>
              </a:xfrm>
              <a:blipFill rotWithShape="1">
                <a:blip r:embed="rId2"/>
                <a:stretch>
                  <a:fillRect l="-1079" t="-614" r="-1727"/>
                </a:stretch>
              </a:blipFill>
            </p:spPr>
            <p:txBody>
              <a:bodyPr/>
              <a:lstStyle/>
              <a:p>
                <a:r>
                  <a:rPr lang="en-US">
                    <a:noFill/>
                  </a:rPr>
                  <a:t> </a:t>
                </a:r>
              </a:p>
            </p:txBody>
          </p:sp>
        </mc:Fallback>
      </mc:AlternateContent>
    </p:spTree>
    <p:extLst>
      <p:ext uri="{BB962C8B-B14F-4D97-AF65-F5344CB8AC3E}">
        <p14:creationId xmlns:p14="http://schemas.microsoft.com/office/powerpoint/2010/main" val="3425874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6274" y="3357282"/>
                <a:ext cx="7618444" cy="3317838"/>
              </a:xfrm>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The transformation matrix T can be used to progressively map </a:t>
                </a:r>
                <a:r>
                  <a:rPr lang="en-US" sz="2000" baseline="30000" dirty="0">
                    <a:solidFill>
                      <a:schemeClr val="tx1"/>
                    </a:solidFill>
                    <a:latin typeface="Times New Roman" panose="02020603050405020304" pitchFamily="18" charset="0"/>
                    <a:cs typeface="Times New Roman" panose="02020603050405020304" pitchFamily="18" charset="0"/>
                  </a:rPr>
                  <a:t>3</a:t>
                </a:r>
                <a:r>
                  <a:rPr lang="en-US" sz="2000" dirty="0">
                    <a:solidFill>
                      <a:schemeClr val="tx1"/>
                    </a:solidFill>
                    <a:latin typeface="Times New Roman" panose="02020603050405020304" pitchFamily="18" charset="0"/>
                    <a:cs typeface="Times New Roman" panose="02020603050405020304" pitchFamily="18" charset="0"/>
                  </a:rPr>
                  <a:t>P the point in frame{3} to frame{2} and then to frame{1}.</a:t>
                </a:r>
              </a:p>
              <a:p>
                <a:pPr marL="0" indent="0">
                  <a:spcAft>
                    <a:spcPts val="600"/>
                  </a:spcAft>
                  <a:buNone/>
                </a:pPr>
                <a14:m>
                  <m:oMathPara xmlns:m="http://schemas.openxmlformats.org/officeDocument/2006/math">
                    <m:oMathParaPr>
                      <m:jc m:val="centerGroup"/>
                    </m:oMathParaPr>
                    <m:oMath xmlns:m="http://schemas.openxmlformats.org/officeDocument/2006/math">
                      <m:r>
                        <a:rPr lang="en-US" sz="2000" i="1" baseline="30000">
                          <a:solidFill>
                            <a:schemeClr val="tx1"/>
                          </a:solidFill>
                          <a:latin typeface="Cambria Math" panose="02040503050406030204" pitchFamily="18" charset="0"/>
                          <a:cs typeface="Times New Roman" panose="02020603050405020304" pitchFamily="18" charset="0"/>
                        </a:rPr>
                        <m:t>2</m:t>
                      </m:r>
                      <m:r>
                        <a:rPr lang="en-US" sz="2000" i="1">
                          <a:solidFill>
                            <a:schemeClr val="tx1"/>
                          </a:solidFill>
                          <a:latin typeface="Cambria Math" panose="02040503050406030204" pitchFamily="18" charset="0"/>
                          <a:cs typeface="Times New Roman" panose="02020603050405020304" pitchFamily="18" charset="0"/>
                        </a:rPr>
                        <m:t>𝑃</m:t>
                      </m:r>
                      <m:r>
                        <a:rPr lang="en-US" sz="2000" i="1">
                          <a:solidFill>
                            <a:schemeClr val="tx1"/>
                          </a:solidFill>
                          <a:latin typeface="Cambria Math" panose="02040503050406030204" pitchFamily="18" charset="0"/>
                          <a:cs typeface="Times New Roman" panose="02020603050405020304" pitchFamily="18" charset="0"/>
                        </a:rPr>
                        <m:t>=2</m:t>
                      </m:r>
                      <m:r>
                        <a:rPr lang="en-US" sz="2000" i="1">
                          <a:solidFill>
                            <a:schemeClr val="tx1"/>
                          </a:solidFill>
                          <a:latin typeface="Cambria Math" panose="02040503050406030204" pitchFamily="18" charset="0"/>
                          <a:cs typeface="Times New Roman" panose="02020603050405020304" pitchFamily="18" charset="0"/>
                        </a:rPr>
                        <m:t>𝑇</m:t>
                      </m:r>
                      <m:r>
                        <a:rPr lang="en-US" sz="2000" b="0" i="1" baseline="-25000" smtClean="0">
                          <a:solidFill>
                            <a:schemeClr val="tx1"/>
                          </a:solidFill>
                          <a:latin typeface="Cambria Math" panose="02040503050406030204" pitchFamily="18" charset="0"/>
                          <a:cs typeface="Times New Roman" panose="02020603050405020304" pitchFamily="18" charset="0"/>
                        </a:rPr>
                        <m:t>3</m:t>
                      </m:r>
                      <m:r>
                        <a:rPr lang="en-US" sz="2000" b="0" i="1" baseline="30000" smtClean="0">
                          <a:solidFill>
                            <a:schemeClr val="tx1"/>
                          </a:solidFill>
                          <a:latin typeface="Cambria Math" panose="02040503050406030204" pitchFamily="18" charset="0"/>
                          <a:cs typeface="Times New Roman" panose="02020603050405020304" pitchFamily="18" charset="0"/>
                        </a:rPr>
                        <m:t>3</m:t>
                      </m:r>
                      <m:r>
                        <a:rPr lang="en-US" sz="2000" i="1">
                          <a:solidFill>
                            <a:schemeClr val="tx1"/>
                          </a:solidFill>
                          <a:latin typeface="Cambria Math" panose="02040503050406030204" pitchFamily="18" charset="0"/>
                          <a:cs typeface="Times New Roman" panose="02020603050405020304" pitchFamily="18" charset="0"/>
                        </a:rPr>
                        <m:t>𝑃</m:t>
                      </m:r>
                    </m:oMath>
                  </m:oMathPara>
                </a14:m>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baseline="30000" smtClean="0">
                          <a:solidFill>
                            <a:schemeClr val="tx1"/>
                          </a:solidFill>
                          <a:latin typeface="Cambria Math" panose="02040503050406030204" pitchFamily="18" charset="0"/>
                          <a:cs typeface="Times New Roman" panose="02020603050405020304" pitchFamily="18" charset="0"/>
                        </a:rPr>
                        <m:t>1</m:t>
                      </m:r>
                      <m:r>
                        <a:rPr lang="en-US" sz="2000" i="1">
                          <a:solidFill>
                            <a:schemeClr val="tx1"/>
                          </a:solidFill>
                          <a:latin typeface="Cambria Math" panose="02040503050406030204" pitchFamily="18" charset="0"/>
                          <a:cs typeface="Times New Roman" panose="02020603050405020304" pitchFamily="18" charset="0"/>
                        </a:rPr>
                        <m:t>𝑃</m:t>
                      </m:r>
                      <m:r>
                        <a:rPr lang="en-US" sz="2000" i="1">
                          <a:solidFill>
                            <a:schemeClr val="tx1"/>
                          </a:solidFill>
                          <a:latin typeface="Cambria Math" panose="02040503050406030204" pitchFamily="18" charset="0"/>
                          <a:cs typeface="Times New Roman" panose="02020603050405020304" pitchFamily="18" charset="0"/>
                        </a:rPr>
                        <m:t>=1</m:t>
                      </m:r>
                      <m:r>
                        <a:rPr lang="en-US" sz="2000" i="1">
                          <a:solidFill>
                            <a:schemeClr val="tx1"/>
                          </a:solidFill>
                          <a:latin typeface="Cambria Math" panose="02040503050406030204" pitchFamily="18" charset="0"/>
                          <a:cs typeface="Times New Roman" panose="02020603050405020304" pitchFamily="18" charset="0"/>
                        </a:rPr>
                        <m:t>𝑇</m:t>
                      </m:r>
                      <m:r>
                        <a:rPr lang="en-US" sz="2000" b="0" i="1" baseline="-25000" smtClean="0">
                          <a:solidFill>
                            <a:schemeClr val="tx1"/>
                          </a:solidFill>
                          <a:latin typeface="Cambria Math" panose="02040503050406030204" pitchFamily="18" charset="0"/>
                          <a:cs typeface="Times New Roman" panose="02020603050405020304" pitchFamily="18" charset="0"/>
                        </a:rPr>
                        <m:t>2</m:t>
                      </m:r>
                      <m:r>
                        <a:rPr lang="en-US" sz="2000" b="0" i="1" baseline="30000" smtClean="0">
                          <a:solidFill>
                            <a:schemeClr val="tx1"/>
                          </a:solidFill>
                          <a:latin typeface="Cambria Math" panose="02040503050406030204" pitchFamily="18" charset="0"/>
                          <a:cs typeface="Times New Roman" panose="02020603050405020304" pitchFamily="18" charset="0"/>
                        </a:rPr>
                        <m:t>2</m:t>
                      </m:r>
                      <m:r>
                        <a:rPr lang="en-US" sz="2000" i="1">
                          <a:solidFill>
                            <a:schemeClr val="tx1"/>
                          </a:solidFill>
                          <a:latin typeface="Cambria Math" panose="02040503050406030204" pitchFamily="18" charset="0"/>
                          <a:cs typeface="Times New Roman" panose="02020603050405020304" pitchFamily="18" charset="0"/>
                        </a:rPr>
                        <m:t>𝑃</m:t>
                      </m:r>
                    </m:oMath>
                  </m:oMathPara>
                </a14:m>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This leads to the overall transformation as</a:t>
                </a:r>
              </a:p>
              <a:p>
                <a:pPr marL="0" indent="0">
                  <a:spcAft>
                    <a:spcPts val="600"/>
                  </a:spcAft>
                  <a:buNone/>
                </a:pPr>
                <a14:m>
                  <m:oMathPara xmlns:m="http://schemas.openxmlformats.org/officeDocument/2006/math">
                    <m:oMathParaPr>
                      <m:jc m:val="centerGroup"/>
                    </m:oMathParaPr>
                    <m:oMath xmlns:m="http://schemas.openxmlformats.org/officeDocument/2006/math">
                      <m:r>
                        <a:rPr lang="en-US" sz="2000" i="1" baseline="30000">
                          <a:solidFill>
                            <a:schemeClr val="tx1"/>
                          </a:solidFill>
                          <a:latin typeface="Cambria Math" panose="02040503050406030204" pitchFamily="18" charset="0"/>
                          <a:cs typeface="Times New Roman" panose="02020603050405020304" pitchFamily="18" charset="0"/>
                        </a:rPr>
                        <m:t>1</m:t>
                      </m:r>
                      <m:r>
                        <a:rPr lang="en-US" sz="2000" i="1">
                          <a:solidFill>
                            <a:schemeClr val="tx1"/>
                          </a:solidFill>
                          <a:latin typeface="Cambria Math" panose="02040503050406030204" pitchFamily="18" charset="0"/>
                          <a:cs typeface="Times New Roman" panose="02020603050405020304" pitchFamily="18" charset="0"/>
                        </a:rPr>
                        <m:t>𝑃</m:t>
                      </m:r>
                      <m:r>
                        <a:rPr lang="en-US" sz="2000" i="1">
                          <a:solidFill>
                            <a:schemeClr val="tx1"/>
                          </a:solidFill>
                          <a:latin typeface="Cambria Math" panose="02040503050406030204" pitchFamily="18" charset="0"/>
                          <a:cs typeface="Times New Roman" panose="02020603050405020304" pitchFamily="18" charset="0"/>
                        </a:rPr>
                        <m:t>=1</m:t>
                      </m:r>
                      <m:r>
                        <a:rPr lang="en-US" sz="2000" i="1">
                          <a:solidFill>
                            <a:schemeClr val="tx1"/>
                          </a:solidFill>
                          <a:latin typeface="Cambria Math" panose="02040503050406030204" pitchFamily="18" charset="0"/>
                          <a:cs typeface="Times New Roman" panose="02020603050405020304" pitchFamily="18" charset="0"/>
                        </a:rPr>
                        <m:t>𝑇</m:t>
                      </m:r>
                      <m:r>
                        <a:rPr lang="en-US" sz="2000" i="1" baseline="-25000">
                          <a:solidFill>
                            <a:schemeClr val="tx1"/>
                          </a:solidFill>
                          <a:latin typeface="Cambria Math" panose="02040503050406030204" pitchFamily="18" charset="0"/>
                          <a:cs typeface="Times New Roman" panose="02020603050405020304" pitchFamily="18" charset="0"/>
                        </a:rPr>
                        <m:t>2</m:t>
                      </m:r>
                      <m:r>
                        <a:rPr lang="en-US" sz="2000" b="0" i="1" baseline="30000" smtClean="0">
                          <a:solidFill>
                            <a:schemeClr val="tx1"/>
                          </a:solidFill>
                          <a:latin typeface="Cambria Math" panose="02040503050406030204" pitchFamily="18" charset="0"/>
                          <a:cs typeface="Times New Roman" panose="02020603050405020304" pitchFamily="18" charset="0"/>
                        </a:rPr>
                        <m:t>2</m:t>
                      </m:r>
                      <m:r>
                        <a:rPr lang="en-US" sz="2000" i="1">
                          <a:solidFill>
                            <a:schemeClr val="tx1"/>
                          </a:solidFill>
                          <a:latin typeface="Cambria Math" panose="02040503050406030204" pitchFamily="18" charset="0"/>
                          <a:cs typeface="Times New Roman" panose="02020603050405020304" pitchFamily="18" charset="0"/>
                        </a:rPr>
                        <m:t>𝑇</m:t>
                      </m:r>
                      <m:r>
                        <a:rPr lang="en-US" sz="2000" b="0" i="1" baseline="-25000" smtClean="0">
                          <a:solidFill>
                            <a:schemeClr val="tx1"/>
                          </a:solidFill>
                          <a:latin typeface="Cambria Math" panose="02040503050406030204" pitchFamily="18" charset="0"/>
                          <a:cs typeface="Times New Roman" panose="02020603050405020304" pitchFamily="18" charset="0"/>
                        </a:rPr>
                        <m:t>3</m:t>
                      </m:r>
                      <m:r>
                        <a:rPr lang="en-US" sz="2000" b="0" i="1" baseline="30000" smtClean="0">
                          <a:solidFill>
                            <a:schemeClr val="tx1"/>
                          </a:solidFill>
                          <a:latin typeface="Cambria Math" panose="02040503050406030204" pitchFamily="18" charset="0"/>
                          <a:cs typeface="Times New Roman" panose="02020603050405020304" pitchFamily="18" charset="0"/>
                        </a:rPr>
                        <m:t>3</m:t>
                      </m:r>
                      <m:r>
                        <a:rPr lang="en-US" sz="2000" i="1">
                          <a:solidFill>
                            <a:schemeClr val="tx1"/>
                          </a:solidFill>
                          <a:latin typeface="Cambria Math" panose="02040503050406030204" pitchFamily="18" charset="0"/>
                          <a:cs typeface="Times New Roman" panose="02020603050405020304" pitchFamily="18" charset="0"/>
                        </a:rPr>
                        <m:t>𝑃</m:t>
                      </m:r>
                    </m:oMath>
                  </m:oMathPara>
                </a14:m>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0" i="1" baseline="30000" smtClean="0">
                          <a:solidFill>
                            <a:schemeClr val="tx1"/>
                          </a:solidFill>
                          <a:latin typeface="Cambria Math" panose="02040503050406030204" pitchFamily="18" charset="0"/>
                          <a:cs typeface="Times New Roman" panose="02020603050405020304" pitchFamily="18" charset="0"/>
                        </a:rPr>
                        <m:t>1</m:t>
                      </m:r>
                      <m:r>
                        <a:rPr lang="en-US" sz="2000" i="1">
                          <a:solidFill>
                            <a:schemeClr val="tx1"/>
                          </a:solidFill>
                          <a:latin typeface="Cambria Math" panose="02040503050406030204" pitchFamily="18" charset="0"/>
                          <a:cs typeface="Times New Roman" panose="02020603050405020304" pitchFamily="18" charset="0"/>
                        </a:rPr>
                        <m:t>𝑃</m:t>
                      </m:r>
                      <m:r>
                        <a:rPr lang="en-US" sz="2000" i="1">
                          <a:solidFill>
                            <a:schemeClr val="tx1"/>
                          </a:solidFill>
                          <a:latin typeface="Cambria Math" panose="02040503050406030204" pitchFamily="18" charset="0"/>
                          <a:cs typeface="Times New Roman" panose="02020603050405020304" pitchFamily="18" charset="0"/>
                        </a:rPr>
                        <m:t>=1</m:t>
                      </m:r>
                      <m:r>
                        <a:rPr lang="en-US" sz="2000" i="1">
                          <a:solidFill>
                            <a:schemeClr val="tx1"/>
                          </a:solidFill>
                          <a:latin typeface="Cambria Math" panose="02040503050406030204" pitchFamily="18" charset="0"/>
                          <a:cs typeface="Times New Roman" panose="02020603050405020304" pitchFamily="18" charset="0"/>
                        </a:rPr>
                        <m:t>𝑇</m:t>
                      </m:r>
                      <m:r>
                        <a:rPr lang="en-US" sz="2000" i="1" baseline="-25000">
                          <a:solidFill>
                            <a:schemeClr val="tx1"/>
                          </a:solidFill>
                          <a:latin typeface="Cambria Math" panose="02040503050406030204" pitchFamily="18" charset="0"/>
                          <a:cs typeface="Times New Roman" panose="02020603050405020304" pitchFamily="18" charset="0"/>
                        </a:rPr>
                        <m:t>3</m:t>
                      </m:r>
                      <m:r>
                        <a:rPr lang="en-US" sz="2000" i="1" baseline="30000">
                          <a:solidFill>
                            <a:schemeClr val="tx1"/>
                          </a:solidFill>
                          <a:latin typeface="Cambria Math" panose="02040503050406030204" pitchFamily="18" charset="0"/>
                          <a:cs typeface="Times New Roman" panose="02020603050405020304" pitchFamily="18" charset="0"/>
                        </a:rPr>
                        <m:t>3</m:t>
                      </m:r>
                      <m:r>
                        <a:rPr lang="en-US" sz="2000" i="1">
                          <a:solidFill>
                            <a:schemeClr val="tx1"/>
                          </a:solidFill>
                          <a:latin typeface="Cambria Math" panose="02040503050406030204" pitchFamily="18" charset="0"/>
                          <a:cs typeface="Times New Roman" panose="02020603050405020304" pitchFamily="18" charset="0"/>
                        </a:rPr>
                        <m:t>𝑃</m:t>
                      </m:r>
                    </m:oMath>
                  </m:oMathPara>
                </a14:m>
                <a:endParaRPr lang="en-US" sz="200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sz="2000" dirty="0">
                    <a:solidFill>
                      <a:schemeClr val="tx1"/>
                    </a:solidFill>
                    <a:latin typeface="Times New Roman" panose="02020603050405020304" pitchFamily="18" charset="0"/>
                    <a:cs typeface="Times New Roman" panose="02020603050405020304" pitchFamily="18" charset="0"/>
                  </a:rPr>
                  <a:t>Where</a:t>
                </a:r>
              </a:p>
              <a:p>
                <a:pPr marL="0" indent="0" algn="ctr">
                  <a:spcBef>
                    <a:spcPts val="0"/>
                  </a:spcBef>
                  <a:buNone/>
                </a:pPr>
                <a14:m>
                  <m:oMath xmlns:m="http://schemas.openxmlformats.org/officeDocument/2006/math">
                    <m:r>
                      <a:rPr lang="en-US" sz="2000" i="1" baseline="30000">
                        <a:solidFill>
                          <a:schemeClr val="tx1"/>
                        </a:solidFill>
                        <a:latin typeface="Cambria Math" panose="02040503050406030204" pitchFamily="18" charset="0"/>
                        <a:cs typeface="Times New Roman" panose="02020603050405020304" pitchFamily="18" charset="0"/>
                      </a:rPr>
                      <m:t>1</m:t>
                    </m:r>
                    <m:r>
                      <a:rPr lang="en-US" sz="2000" i="1">
                        <a:solidFill>
                          <a:schemeClr val="tx1"/>
                        </a:solidFill>
                        <a:latin typeface="Cambria Math" panose="02040503050406030204" pitchFamily="18" charset="0"/>
                        <a:cs typeface="Times New Roman" panose="02020603050405020304" pitchFamily="18" charset="0"/>
                      </a:rPr>
                      <m:t>𝑇</m:t>
                    </m:r>
                    <m:r>
                      <a:rPr lang="en-US" sz="2000" i="1" baseline="-25000">
                        <a:solidFill>
                          <a:schemeClr val="tx1"/>
                        </a:solidFill>
                        <a:latin typeface="Cambria Math" panose="02040503050406030204" pitchFamily="18" charset="0"/>
                        <a:cs typeface="Times New Roman" panose="02020603050405020304" pitchFamily="18" charset="0"/>
                      </a:rPr>
                      <m:t>3</m:t>
                    </m:r>
                    <m:r>
                      <a:rPr lang="en-US" sz="1600" i="1">
                        <a:latin typeface="Cambria Math" panose="02040503050406030204" pitchFamily="18" charset="0"/>
                      </a:rPr>
                      <m:t>=</m:t>
                    </m:r>
                  </m:oMath>
                </a14:m>
                <a:r>
                  <a:rPr lang="en-US" sz="2000" baseline="30000" dirty="0">
                    <a:solidFill>
                      <a:schemeClr val="tx1"/>
                    </a:solidFill>
                    <a:cs typeface="Times New Roman" panose="02020603050405020304" pitchFamily="18" charset="0"/>
                  </a:rPr>
                  <a:t> </a:t>
                </a:r>
                <a14:m>
                  <m:oMath xmlns:m="http://schemas.openxmlformats.org/officeDocument/2006/math">
                    <m:r>
                      <a:rPr lang="en-US" sz="2000" i="1" baseline="30000">
                        <a:solidFill>
                          <a:schemeClr val="tx1"/>
                        </a:solidFill>
                        <a:latin typeface="Cambria Math" panose="02040503050406030204" pitchFamily="18" charset="0"/>
                        <a:cs typeface="Times New Roman" panose="02020603050405020304" pitchFamily="18" charset="0"/>
                      </a:rPr>
                      <m:t>1</m:t>
                    </m:r>
                    <m:r>
                      <a:rPr lang="en-US" sz="2000" i="1">
                        <a:solidFill>
                          <a:schemeClr val="tx1"/>
                        </a:solidFill>
                        <a:latin typeface="Cambria Math" panose="02040503050406030204" pitchFamily="18" charset="0"/>
                        <a:cs typeface="Times New Roman" panose="02020603050405020304" pitchFamily="18" charset="0"/>
                      </a:rPr>
                      <m:t>𝑇</m:t>
                    </m:r>
                    <m:r>
                      <a:rPr lang="en-US" sz="2000" i="1" baseline="-25000">
                        <a:solidFill>
                          <a:schemeClr val="tx1"/>
                        </a:solidFill>
                        <a:latin typeface="Cambria Math" panose="02040503050406030204" pitchFamily="18" charset="0"/>
                        <a:cs typeface="Times New Roman" panose="02020603050405020304" pitchFamily="18" charset="0"/>
                      </a:rPr>
                      <m:t>2</m:t>
                    </m:r>
                    <m:r>
                      <a:rPr lang="en-US" sz="2000" i="1" baseline="30000">
                        <a:solidFill>
                          <a:schemeClr val="tx1"/>
                        </a:solidFill>
                        <a:latin typeface="Cambria Math" panose="02040503050406030204" pitchFamily="18" charset="0"/>
                        <a:cs typeface="Times New Roman" panose="02020603050405020304" pitchFamily="18" charset="0"/>
                      </a:rPr>
                      <m:t>2</m:t>
                    </m:r>
                    <m:r>
                      <a:rPr lang="en-US" sz="2000" i="1">
                        <a:solidFill>
                          <a:schemeClr val="tx1"/>
                        </a:solidFill>
                        <a:latin typeface="Cambria Math" panose="02040503050406030204" pitchFamily="18" charset="0"/>
                        <a:cs typeface="Times New Roman" panose="02020603050405020304" pitchFamily="18" charset="0"/>
                      </a:rPr>
                      <m:t>𝑇</m:t>
                    </m:r>
                    <m:r>
                      <a:rPr lang="en-US" sz="2000" i="1" baseline="-25000">
                        <a:solidFill>
                          <a:schemeClr val="tx1"/>
                        </a:solidFill>
                        <a:latin typeface="Cambria Math" panose="02040503050406030204" pitchFamily="18" charset="0"/>
                        <a:cs typeface="Times New Roman" panose="02020603050405020304" pitchFamily="18" charset="0"/>
                      </a:rPr>
                      <m:t>3</m:t>
                    </m:r>
                  </m:oMath>
                </a14:m>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6274" y="3357282"/>
                <a:ext cx="7618444" cy="3317838"/>
              </a:xfrm>
              <a:blipFill rotWithShape="1">
                <a:blip r:embed="rId2"/>
                <a:stretch>
                  <a:fillRect l="-1281" t="-919" b="-7720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98027" y="457200"/>
            <a:ext cx="4800600" cy="2933700"/>
          </a:xfrm>
          <a:prstGeom prst="rect">
            <a:avLst/>
          </a:prstGeom>
        </p:spPr>
      </p:pic>
    </p:spTree>
    <p:extLst>
      <p:ext uri="{BB962C8B-B14F-4D97-AF65-F5344CB8AC3E}">
        <p14:creationId xmlns:p14="http://schemas.microsoft.com/office/powerpoint/2010/main" val="1606351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063" y="172848"/>
            <a:ext cx="7175049" cy="599048"/>
          </a:xfrm>
        </p:spPr>
        <p:txBody>
          <a:bodyPr>
            <a:normAutofit/>
          </a:bodyPr>
          <a:lstStyle/>
          <a:p>
            <a:r>
              <a:rPr lang="en-US" sz="3200" b="1" dirty="0">
                <a:solidFill>
                  <a:srgbClr val="002060"/>
                </a:solidFill>
                <a:latin typeface="Times New Roman" panose="02020603050405020304" pitchFamily="18" charset="0"/>
                <a:cs typeface="Times New Roman" panose="02020603050405020304" pitchFamily="18" charset="0"/>
              </a:rPr>
              <a:t>Fundamental rotation matrix</a:t>
            </a:r>
          </a:p>
        </p:txBody>
      </p:sp>
      <p:sp>
        <p:nvSpPr>
          <p:cNvPr id="3" name="Content Placeholder 2"/>
          <p:cNvSpPr>
            <a:spLocks noGrp="1"/>
          </p:cNvSpPr>
          <p:nvPr>
            <p:ph idx="1"/>
          </p:nvPr>
        </p:nvSpPr>
        <p:spPr>
          <a:xfrm>
            <a:off x="457201" y="827313"/>
            <a:ext cx="8294914" cy="5573487"/>
          </a:xfrm>
        </p:spPr>
        <p:txBody>
          <a:bodyPr/>
          <a:lstStyle/>
          <a:p>
            <a:pPr marL="0" indent="0">
              <a:buNone/>
            </a:pPr>
            <a:r>
              <a:rPr lang="en-US" sz="2200" b="1" dirty="0">
                <a:solidFill>
                  <a:srgbClr val="FF0000"/>
                </a:solidFill>
                <a:latin typeface="Times New Roman" panose="02020603050405020304" pitchFamily="18" charset="0"/>
                <a:cs typeface="Times New Roman" panose="02020603050405020304" pitchFamily="18" charset="0"/>
              </a:rPr>
              <a:t>Principal Axes Rotation</a:t>
            </a:r>
          </a:p>
          <a:p>
            <a:r>
              <a:rPr lang="en-US" sz="2200" dirty="0">
                <a:solidFill>
                  <a:schemeClr val="tx1"/>
                </a:solidFill>
                <a:latin typeface="Times New Roman" panose="02020603050405020304" pitchFamily="18" charset="0"/>
                <a:cs typeface="Times New Roman" panose="02020603050405020304" pitchFamily="18" charset="0"/>
              </a:rPr>
              <a:t>To determine the orientation of frame{2}, which is rotated about one of the three principal axes of frame{1}.</a:t>
            </a:r>
          </a:p>
          <a:p>
            <a:r>
              <a:rPr lang="en-US" sz="2200" dirty="0">
                <a:solidFill>
                  <a:schemeClr val="tx1"/>
                </a:solidFill>
                <a:latin typeface="Times New Roman" panose="02020603050405020304" pitchFamily="18" charset="0"/>
                <a:cs typeface="Times New Roman" panose="02020603050405020304" pitchFamily="18" charset="0"/>
              </a:rPr>
              <a:t>Consider the rotation of frame{2} with respect to frame{1} by angle </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about the z axis of frame{1}.</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168855" y="2898138"/>
            <a:ext cx="5585732" cy="3122651"/>
          </a:xfrm>
          <a:prstGeom prst="rect">
            <a:avLst/>
          </a:prstGeom>
        </p:spPr>
      </p:pic>
    </p:spTree>
    <p:extLst>
      <p:ext uri="{BB962C8B-B14F-4D97-AF65-F5344CB8AC3E}">
        <p14:creationId xmlns:p14="http://schemas.microsoft.com/office/powerpoint/2010/main" val="334432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04088"/>
            <a:ext cx="8382000" cy="667512"/>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Coordinate frame</a:t>
            </a:r>
            <a:endParaRPr lang="en-US" dirty="0"/>
          </a:p>
        </p:txBody>
      </p:sp>
      <p:pic>
        <p:nvPicPr>
          <p:cNvPr id="4" name="Content Placeholder 3"/>
          <p:cNvPicPr>
            <a:picLocks noGrp="1" noChangeAspect="1"/>
          </p:cNvPicPr>
          <p:nvPr>
            <p:ph idx="1"/>
          </p:nvPr>
        </p:nvPicPr>
        <p:blipFill>
          <a:blip r:embed="rId2"/>
          <a:stretch>
            <a:fillRect/>
          </a:stretch>
        </p:blipFill>
        <p:spPr>
          <a:xfrm>
            <a:off x="685800" y="1447800"/>
            <a:ext cx="7272779" cy="4821714"/>
          </a:xfrm>
          <a:prstGeom prst="rect">
            <a:avLst/>
          </a:prstGeom>
        </p:spPr>
      </p:pic>
    </p:spTree>
    <p:extLst>
      <p:ext uri="{BB962C8B-B14F-4D97-AF65-F5344CB8AC3E}">
        <p14:creationId xmlns:p14="http://schemas.microsoft.com/office/powerpoint/2010/main" val="38046061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8600"/>
                <a:ext cx="8466117" cy="6327569"/>
              </a:xfrm>
            </p:spPr>
            <p:txBody>
              <a:bodyPr>
                <a:normAutofit lnSpcReduction="10000"/>
              </a:bodyPr>
              <a:lstStyle/>
              <a:p>
                <a:r>
                  <a:rPr lang="en-US" sz="2200" dirty="0">
                    <a:solidFill>
                      <a:schemeClr val="tx1"/>
                    </a:solidFill>
                    <a:latin typeface="Times New Roman" panose="02020603050405020304" pitchFamily="18" charset="0"/>
                    <a:cs typeface="Times New Roman" panose="02020603050405020304" pitchFamily="18" charset="0"/>
                  </a:rPr>
                  <a:t>The corresponding rotation matrix </a:t>
                </a:r>
                <a:r>
                  <a:rPr lang="en-US" sz="2200" baseline="30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R</a:t>
                </a:r>
                <a:r>
                  <a:rPr lang="en-US" sz="2200" baseline="-25000" dirty="0">
                    <a:solidFill>
                      <a:schemeClr val="tx1"/>
                    </a:solidFill>
                    <a:latin typeface="Times New Roman" panose="02020603050405020304" pitchFamily="18" charset="0"/>
                    <a:cs typeface="Times New Roman" panose="02020603050405020304" pitchFamily="18" charset="0"/>
                  </a:rPr>
                  <a:t>2</a:t>
                </a:r>
                <a:r>
                  <a:rPr lang="en-US" sz="2200" dirty="0">
                    <a:solidFill>
                      <a:schemeClr val="tx1"/>
                    </a:solidFill>
                    <a:latin typeface="Times New Roman" panose="02020603050405020304" pitchFamily="18" charset="0"/>
                    <a:cs typeface="Times New Roman" panose="02020603050405020304" pitchFamily="18" charset="0"/>
                  </a:rPr>
                  <a:t> known as the fundamental rotation matrix is denoted by the symbol </a:t>
                </a:r>
                <a:r>
                  <a:rPr lang="en-US" sz="2200" dirty="0" err="1">
                    <a:solidFill>
                      <a:schemeClr val="tx1"/>
                    </a:solidFill>
                    <a:latin typeface="Times New Roman" panose="02020603050405020304" pitchFamily="18" charset="0"/>
                    <a:cs typeface="Times New Roman" panose="02020603050405020304" pitchFamily="18" charset="0"/>
                  </a:rPr>
                  <a:t>R</a:t>
                </a:r>
                <a:r>
                  <a:rPr lang="en-US" sz="2200" baseline="-25000" dirty="0" err="1">
                    <a:solidFill>
                      <a:schemeClr val="tx1"/>
                    </a:solidFill>
                    <a:latin typeface="Times New Roman" panose="02020603050405020304" pitchFamily="18" charset="0"/>
                    <a:cs typeface="Times New Roman" panose="02020603050405020304" pitchFamily="18" charset="0"/>
                  </a:rPr>
                  <a:t>z</a:t>
                </a:r>
                <a:r>
                  <a:rPr lang="en-US" sz="2200" dirty="0">
                    <a:solidFill>
                      <a:schemeClr val="tx1"/>
                    </a:solidFill>
                    <a:latin typeface="Times New Roman" panose="02020603050405020304" pitchFamily="18" charset="0"/>
                    <a:cs typeface="Times New Roman" panose="02020603050405020304" pitchFamily="18" charset="0"/>
                  </a:rPr>
                  <a:t>(</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or R(z, </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or </a:t>
                </a:r>
                <a:r>
                  <a:rPr lang="en-US" sz="2200" dirty="0" err="1">
                    <a:solidFill>
                      <a:schemeClr val="tx1"/>
                    </a:solidFill>
                    <a:latin typeface="Times New Roman" panose="02020603050405020304" pitchFamily="18" charset="0"/>
                    <a:cs typeface="Times New Roman" panose="02020603050405020304" pitchFamily="18" charset="0"/>
                  </a:rPr>
                  <a:t>R</a:t>
                </a:r>
                <a:r>
                  <a:rPr lang="en-US" sz="2200" baseline="-25000" dirty="0" err="1">
                    <a:solidFill>
                      <a:schemeClr val="tx1"/>
                    </a:solidFill>
                    <a:latin typeface="Times New Roman" panose="02020603050405020304" pitchFamily="18" charset="0"/>
                    <a:cs typeface="Times New Roman" panose="02020603050405020304" pitchFamily="18" charset="0"/>
                  </a:rPr>
                  <a:t>z</a:t>
                </a:r>
                <a:r>
                  <a:rPr lang="en-US" sz="2200" baseline="-25000" dirty="0">
                    <a:solidFill>
                      <a:schemeClr val="tx1"/>
                    </a:solidFill>
                    <a:latin typeface="Times New Roman" panose="02020603050405020304" pitchFamily="18" charset="0"/>
                    <a:cs typeface="Times New Roman" panose="02020603050405020304" pitchFamily="18" charset="0"/>
                  </a:rPr>
                  <a:t>,</a:t>
                </a:r>
                <a:r>
                  <a:rPr lang="el-GR" sz="2200" baseline="-25000" dirty="0">
                    <a:solidFill>
                      <a:schemeClr val="tx1"/>
                    </a:solidFill>
                    <a:latin typeface="Times New Roman" panose="02020603050405020304" pitchFamily="18" charset="0"/>
                    <a:cs typeface="Times New Roman" panose="02020603050405020304" pitchFamily="18" charset="0"/>
                  </a:rPr>
                  <a:t>θ</a:t>
                </a:r>
                <a:r>
                  <a:rPr lang="en-US" dirty="0"/>
                  <a:t>.</a:t>
                </a:r>
              </a:p>
              <a:p>
                <a:r>
                  <a:rPr lang="en-US" sz="2200" dirty="0" err="1">
                    <a:solidFill>
                      <a:schemeClr val="tx1"/>
                    </a:solidFill>
                    <a:latin typeface="Times New Roman" panose="02020603050405020304" pitchFamily="18" charset="0"/>
                    <a:cs typeface="Times New Roman" panose="02020603050405020304" pitchFamily="18" charset="0"/>
                  </a:rPr>
                  <a:t>R</a:t>
                </a:r>
                <a:r>
                  <a:rPr lang="en-US" sz="2200" baseline="-25000" dirty="0" err="1">
                    <a:solidFill>
                      <a:schemeClr val="tx1"/>
                    </a:solidFill>
                    <a:latin typeface="Times New Roman" panose="02020603050405020304" pitchFamily="18" charset="0"/>
                    <a:cs typeface="Times New Roman" panose="02020603050405020304" pitchFamily="18" charset="0"/>
                  </a:rPr>
                  <a:t>z</a:t>
                </a:r>
                <a:r>
                  <a:rPr lang="en-US" sz="2200" dirty="0">
                    <a:solidFill>
                      <a:schemeClr val="tx1"/>
                    </a:solidFill>
                    <a:latin typeface="Times New Roman" panose="02020603050405020304" pitchFamily="18" charset="0"/>
                    <a:cs typeface="Times New Roman" panose="02020603050405020304" pitchFamily="18" charset="0"/>
                  </a:rPr>
                  <a:t>(</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is computed from the dot product of unit vectors along the principal axes. The dot product of unit vectors is the cosine of the angle between them, for example </a:t>
                </a:r>
                <a14:m>
                  <m:oMath xmlns:m="http://schemas.openxmlformats.org/officeDocument/2006/math">
                    <m:acc>
                      <m:accPr>
                        <m:chr m:val="̂"/>
                        <m:ctrlPr>
                          <a:rPr lang="en-US" sz="2200" i="1" smtClean="0">
                            <a:solidFill>
                              <a:schemeClr val="tx1"/>
                            </a:solidFill>
                            <a:latin typeface="Cambria Math" panose="02040503050406030204" pitchFamily="18" charset="0"/>
                            <a:cs typeface="Times New Roman" panose="02020603050405020304" pitchFamily="18" charset="0"/>
                          </a:rPr>
                        </m:ctrlPr>
                      </m:accPr>
                      <m:e>
                        <m:r>
                          <a:rPr lang="en-US" sz="2200" b="0" i="1" smtClean="0">
                            <a:solidFill>
                              <a:schemeClr val="tx1"/>
                            </a:solidFill>
                            <a:latin typeface="Cambria Math" panose="02040503050406030204" pitchFamily="18" charset="0"/>
                            <a:cs typeface="Times New Roman" panose="02020603050405020304" pitchFamily="18" charset="0"/>
                          </a:rPr>
                          <m:t>𝑥</m:t>
                        </m:r>
                      </m:e>
                    </m:acc>
                    <m:r>
                      <a:rPr lang="en-US" sz="2200" b="0" i="1" smtClean="0">
                        <a:solidFill>
                          <a:schemeClr val="tx1"/>
                        </a:solidFill>
                        <a:latin typeface="Cambria Math" panose="02040503050406030204" pitchFamily="18" charset="0"/>
                        <a:cs typeface="Times New Roman" panose="02020603050405020304" pitchFamily="18" charset="0"/>
                      </a:rPr>
                      <m:t>.</m:t>
                    </m:r>
                    <m:acc>
                      <m:accPr>
                        <m:chr m:val="̂"/>
                        <m:ctrlPr>
                          <a:rPr lang="en-US" sz="2200" i="1" smtClean="0">
                            <a:solidFill>
                              <a:schemeClr val="tx1"/>
                            </a:solidFill>
                            <a:latin typeface="Cambria Math" panose="02040503050406030204" pitchFamily="18" charset="0"/>
                            <a:cs typeface="Times New Roman" panose="02020603050405020304" pitchFamily="18" charset="0"/>
                          </a:rPr>
                        </m:ctrlPr>
                      </m:accPr>
                      <m:e>
                        <m:r>
                          <a:rPr lang="en-US" sz="2200" b="0" i="1" smtClean="0">
                            <a:solidFill>
                              <a:schemeClr val="tx1"/>
                            </a:solidFill>
                            <a:latin typeface="Cambria Math" panose="02040503050406030204" pitchFamily="18" charset="0"/>
                            <a:cs typeface="Times New Roman" panose="02020603050405020304" pitchFamily="18" charset="0"/>
                          </a:rPr>
                          <m:t>𝑢</m:t>
                        </m:r>
                      </m:e>
                    </m:acc>
                    <m:r>
                      <a:rPr lang="en-US" sz="2200" b="0" i="1" smtClean="0">
                        <a:solidFill>
                          <a:schemeClr val="tx1"/>
                        </a:solidFill>
                        <a:latin typeface="Cambria Math" panose="02040503050406030204" pitchFamily="18" charset="0"/>
                        <a:cs typeface="Times New Roman" panose="02020603050405020304" pitchFamily="18" charset="0"/>
                      </a:rPr>
                      <m:t>=</m:t>
                    </m:r>
                    <m:r>
                      <a:rPr lang="en-US" sz="2200" b="0" i="1" smtClean="0">
                        <a:solidFill>
                          <a:schemeClr val="tx1"/>
                        </a:solidFill>
                        <a:latin typeface="Cambria Math" panose="02040503050406030204" pitchFamily="18" charset="0"/>
                        <a:cs typeface="Times New Roman" panose="02020603050405020304" pitchFamily="18" charset="0"/>
                      </a:rPr>
                      <m:t>𝑐𝑜𝑠</m:t>
                    </m:r>
                    <m:r>
                      <a:rPr lang="en-US" sz="22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oMath>
                </a14:m>
                <a:endParaRPr lang="en-US" sz="2200" baseline="-25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200" baseline="-250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𝑅</m:t>
                      </m:r>
                      <m:r>
                        <a:rPr lang="en-US" sz="2000" i="1" baseline="-25000">
                          <a:latin typeface="Cambria Math" panose="02040503050406030204" pitchFamily="18" charset="0"/>
                        </a:rPr>
                        <m:t>𝑧</m:t>
                      </m:r>
                      <m:d>
                        <m:dPr>
                          <m:ctrlPr>
                            <a:rPr lang="en-US" sz="2000" i="1" baseline="-25000">
                              <a:latin typeface="Cambria Math" panose="02040503050406030204" pitchFamily="18" charset="0"/>
                            </a:rPr>
                          </m:ctrlPr>
                        </m:dPr>
                        <m:e>
                          <m:r>
                            <a:rPr lang="en-US" sz="2000" i="1">
                              <a:latin typeface="Cambria Math" panose="02040503050406030204" pitchFamily="18" charset="0"/>
                            </a:rPr>
                            <m:t>𝜃</m:t>
                          </m:r>
                        </m:e>
                      </m:d>
                      <m:r>
                        <a:rPr lang="en-US" sz="2000" b="0" i="1" smtClean="0">
                          <a:latin typeface="Cambria Math" panose="02040503050406030204" pitchFamily="18" charset="0"/>
                        </a:rPr>
                        <m:t>=</m:t>
                      </m:r>
                      <m:d>
                        <m:dPr>
                          <m:begChr m:val="["/>
                          <m:endChr m:val="]"/>
                          <m:ctrlPr>
                            <a:rPr lang="en-US" sz="2000" i="1">
                              <a:solidFill>
                                <a:schemeClr val="tx1"/>
                              </a:solidFill>
                              <a:latin typeface="Cambria Math" panose="02040503050406030204" pitchFamily="18" charset="0"/>
                              <a:cs typeface="Times New Roman" panose="02020603050405020304" pitchFamily="18" charset="0"/>
                            </a:rPr>
                          </m:ctrlPr>
                        </m:dPr>
                        <m:e>
                          <m:m>
                            <m:mPr>
                              <m:mcs>
                                <m:mc>
                                  <m:mcPr>
                                    <m:count m:val="3"/>
                                    <m:mcJc m:val="center"/>
                                  </m:mcPr>
                                </m:mc>
                              </m:mcs>
                              <m:ctrlPr>
                                <a:rPr lang="en-US" sz="2000" i="1">
                                  <a:solidFill>
                                    <a:schemeClr val="tx1"/>
                                  </a:solidFill>
                                  <a:latin typeface="Cambria Math" panose="02040503050406030204" pitchFamily="18" charset="0"/>
                                  <a:cs typeface="Times New Roman" panose="02020603050405020304" pitchFamily="18" charset="0"/>
                                </a:rPr>
                              </m:ctrlPr>
                            </m:mPr>
                            <m:mr>
                              <m:e>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𝑥</m:t>
                                    </m:r>
                                    <m:r>
                                      <a:rPr lang="en-US" sz="2000" i="1">
                                        <a:solidFill>
                                          <a:schemeClr val="tx1"/>
                                        </a:solidFill>
                                        <a:latin typeface="Cambria Math" panose="02040503050406030204" pitchFamily="18" charset="0"/>
                                        <a:cs typeface="Times New Roman" panose="02020603050405020304" pitchFamily="18" charset="0"/>
                                      </a:rPr>
                                      <m:t>.</m:t>
                                    </m:r>
                                  </m:e>
                                </m:acc>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𝑢</m:t>
                                    </m:r>
                                  </m:e>
                                </m:acc>
                              </m:e>
                              <m:e>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𝑥</m:t>
                                    </m:r>
                                    <m:r>
                                      <a:rPr lang="en-US" sz="2000" i="1">
                                        <a:solidFill>
                                          <a:schemeClr val="tx1"/>
                                        </a:solidFill>
                                        <a:latin typeface="Cambria Math" panose="02040503050406030204" pitchFamily="18" charset="0"/>
                                        <a:cs typeface="Times New Roman" panose="02020603050405020304" pitchFamily="18" charset="0"/>
                                      </a:rPr>
                                      <m:t>.</m:t>
                                    </m:r>
                                  </m:e>
                                </m:acc>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𝑣</m:t>
                                    </m:r>
                                  </m:e>
                                </m:acc>
                              </m:e>
                              <m:e>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𝑥</m:t>
                                    </m:r>
                                    <m:r>
                                      <a:rPr lang="en-US" sz="2000" i="1">
                                        <a:solidFill>
                                          <a:schemeClr val="tx1"/>
                                        </a:solidFill>
                                        <a:latin typeface="Cambria Math" panose="02040503050406030204" pitchFamily="18" charset="0"/>
                                        <a:cs typeface="Times New Roman" panose="02020603050405020304" pitchFamily="18" charset="0"/>
                                      </a:rPr>
                                      <m:t>.</m:t>
                                    </m:r>
                                  </m:e>
                                </m:acc>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𝑤</m:t>
                                    </m:r>
                                  </m:e>
                                </m:acc>
                              </m:e>
                            </m:mr>
                            <m:mr>
                              <m:e>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𝑦</m:t>
                                    </m:r>
                                    <m:r>
                                      <a:rPr lang="en-US" sz="2000" i="1">
                                        <a:solidFill>
                                          <a:schemeClr val="tx1"/>
                                        </a:solidFill>
                                        <a:latin typeface="Cambria Math" panose="02040503050406030204" pitchFamily="18" charset="0"/>
                                        <a:cs typeface="Times New Roman" panose="02020603050405020304" pitchFamily="18" charset="0"/>
                                      </a:rPr>
                                      <m:t>.</m:t>
                                    </m:r>
                                  </m:e>
                                </m:acc>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𝑢</m:t>
                                    </m:r>
                                  </m:e>
                                </m:acc>
                              </m:e>
                              <m:e>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𝑦</m:t>
                                    </m:r>
                                    <m:r>
                                      <a:rPr lang="en-US" sz="2000" i="1">
                                        <a:solidFill>
                                          <a:schemeClr val="tx1"/>
                                        </a:solidFill>
                                        <a:latin typeface="Cambria Math" panose="02040503050406030204" pitchFamily="18" charset="0"/>
                                        <a:cs typeface="Times New Roman" panose="02020603050405020304" pitchFamily="18" charset="0"/>
                                      </a:rPr>
                                      <m:t>.</m:t>
                                    </m:r>
                                  </m:e>
                                </m:acc>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𝑣</m:t>
                                    </m:r>
                                  </m:e>
                                </m:acc>
                              </m:e>
                              <m:e>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𝑦</m:t>
                                    </m:r>
                                    <m:r>
                                      <a:rPr lang="en-US" sz="2000" i="1">
                                        <a:solidFill>
                                          <a:schemeClr val="tx1"/>
                                        </a:solidFill>
                                        <a:latin typeface="Cambria Math" panose="02040503050406030204" pitchFamily="18" charset="0"/>
                                        <a:cs typeface="Times New Roman" panose="02020603050405020304" pitchFamily="18" charset="0"/>
                                      </a:rPr>
                                      <m:t>.</m:t>
                                    </m:r>
                                  </m:e>
                                </m:acc>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𝑤</m:t>
                                    </m:r>
                                  </m:e>
                                </m:acc>
                              </m:e>
                            </m:mr>
                            <m:mr>
                              <m:e>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𝑧</m:t>
                                    </m:r>
                                    <m:r>
                                      <a:rPr lang="en-US" sz="2000" i="1">
                                        <a:solidFill>
                                          <a:schemeClr val="tx1"/>
                                        </a:solidFill>
                                        <a:latin typeface="Cambria Math" panose="02040503050406030204" pitchFamily="18" charset="0"/>
                                        <a:cs typeface="Times New Roman" panose="02020603050405020304" pitchFamily="18" charset="0"/>
                                      </a:rPr>
                                      <m:t>.</m:t>
                                    </m:r>
                                  </m:e>
                                </m:acc>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𝑢</m:t>
                                    </m:r>
                                  </m:e>
                                </m:acc>
                              </m:e>
                              <m:e>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𝑧</m:t>
                                    </m:r>
                                    <m:r>
                                      <a:rPr lang="en-US" sz="2000" i="1">
                                        <a:solidFill>
                                          <a:schemeClr val="tx1"/>
                                        </a:solidFill>
                                        <a:latin typeface="Cambria Math" panose="02040503050406030204" pitchFamily="18" charset="0"/>
                                        <a:cs typeface="Times New Roman" panose="02020603050405020304" pitchFamily="18" charset="0"/>
                                      </a:rPr>
                                      <m:t>.</m:t>
                                    </m:r>
                                  </m:e>
                                </m:acc>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𝑣</m:t>
                                    </m:r>
                                  </m:e>
                                </m:acc>
                              </m:e>
                              <m:e>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𝑧</m:t>
                                    </m:r>
                                    <m:r>
                                      <a:rPr lang="en-US" sz="2000" i="1">
                                        <a:solidFill>
                                          <a:schemeClr val="tx1"/>
                                        </a:solidFill>
                                        <a:latin typeface="Cambria Math" panose="02040503050406030204" pitchFamily="18" charset="0"/>
                                        <a:cs typeface="Times New Roman" panose="02020603050405020304" pitchFamily="18" charset="0"/>
                                      </a:rPr>
                                      <m:t>.</m:t>
                                    </m:r>
                                  </m:e>
                                </m:acc>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a:solidFill>
                                          <a:schemeClr val="tx1"/>
                                        </a:solidFill>
                                        <a:latin typeface="Cambria Math" panose="02040503050406030204" pitchFamily="18" charset="0"/>
                                        <a:cs typeface="Times New Roman" panose="02020603050405020304" pitchFamily="18" charset="0"/>
                                      </a:rPr>
                                      <m:t>𝑤</m:t>
                                    </m:r>
                                  </m:e>
                                </m:acc>
                              </m:e>
                            </m:mr>
                          </m:m>
                        </m:e>
                      </m:d>
                      <m:r>
                        <a:rPr lang="en-US" sz="2000" b="0" i="1" smtClean="0">
                          <a:solidFill>
                            <a:schemeClr val="tx1"/>
                          </a:solidFill>
                          <a:latin typeface="Cambria Math" panose="02040503050406030204" pitchFamily="18" charset="0"/>
                          <a:cs typeface="Times New Roman" panose="02020603050405020304" pitchFamily="18" charset="0"/>
                        </a:rPr>
                        <m:t>=</m:t>
                      </m:r>
                      <m:d>
                        <m:dPr>
                          <m:begChr m:val="["/>
                          <m:endChr m:val="]"/>
                          <m:ctrlPr>
                            <a:rPr lang="en-US" sz="2000" i="1">
                              <a:solidFill>
                                <a:schemeClr val="tx1"/>
                              </a:solidFill>
                              <a:latin typeface="Cambria Math" panose="02040503050406030204" pitchFamily="18" charset="0"/>
                              <a:cs typeface="Times New Roman" panose="02020603050405020304" pitchFamily="18" charset="0"/>
                            </a:rPr>
                          </m:ctrlPr>
                        </m:dPr>
                        <m:e>
                          <m:m>
                            <m:mPr>
                              <m:mcs>
                                <m:mc>
                                  <m:mcPr>
                                    <m:count m:val="3"/>
                                    <m:mcJc m:val="center"/>
                                  </m:mcPr>
                                </m:mc>
                              </m:mcs>
                              <m:ctrlPr>
                                <a:rPr lang="en-US" sz="2000" i="1">
                                  <a:solidFill>
                                    <a:schemeClr val="tx1"/>
                                  </a:solidFill>
                                  <a:latin typeface="Cambria Math" panose="02040503050406030204" pitchFamily="18" charset="0"/>
                                  <a:cs typeface="Times New Roman" panose="02020603050405020304" pitchFamily="18" charset="0"/>
                                </a:rPr>
                              </m:ctrlPr>
                            </m:mPr>
                            <m:mr>
                              <m:e>
                                <m:r>
                                  <m:rPr>
                                    <m:brk m:alnAt="7"/>
                                  </m:rPr>
                                  <a:rPr lang="en-US" sz="2000" b="0" i="1" smtClean="0">
                                    <a:solidFill>
                                      <a:schemeClr val="tx1"/>
                                    </a:solidFill>
                                    <a:latin typeface="Cambria Math" panose="02040503050406030204" pitchFamily="18" charset="0"/>
                                    <a:cs typeface="Times New Roman" panose="02020603050405020304" pitchFamily="18" charset="0"/>
                                  </a:rPr>
                                  <m:t>𝑐</m:t>
                                </m:r>
                                <m:r>
                                  <a:rPr lang="en-US" sz="2000" b="0" i="1" smtClean="0">
                                    <a:solidFill>
                                      <a:schemeClr val="tx1"/>
                                    </a:solidFill>
                                    <a:latin typeface="Cambria Math" panose="02040503050406030204" pitchFamily="18" charset="0"/>
                                    <a:cs typeface="Times New Roman" panose="02020603050405020304" pitchFamily="18" charset="0"/>
                                  </a:rPr>
                                  <m:t>𝑜𝑠</m:t>
                                </m:r>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r>
                                  <m:rPr>
                                    <m:sty m:val="p"/>
                                  </m:rPr>
                                  <a:rPr lang="en-US" sz="2000" b="0" i="0" smtClean="0">
                                    <a:solidFill>
                                      <a:schemeClr val="tx1"/>
                                    </a:solidFill>
                                    <a:latin typeface="Cambria Math" panose="02040503050406030204" pitchFamily="18" charset="0"/>
                                    <a:cs typeface="Times New Roman" panose="02020603050405020304" pitchFamily="18" charset="0"/>
                                  </a:rPr>
                                  <m:t>cos</m:t>
                                </m:r>
                                <m:r>
                                  <a:rPr lang="en-US" sz="2000" b="0" i="1" smtClean="0">
                                    <a:solidFill>
                                      <a:schemeClr val="tx1"/>
                                    </a:solidFill>
                                    <a:latin typeface="Cambria Math" panose="02040503050406030204" pitchFamily="18" charset="0"/>
                                    <a:cs typeface="Times New Roman" panose="02020603050405020304" pitchFamily="18" charset="0"/>
                                  </a:rPr>
                                  <m:t>⁡(90+</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smtClean="0">
                                    <a:solidFill>
                                      <a:schemeClr val="tx1"/>
                                    </a:solidFill>
                                    <a:latin typeface="Cambria Math" panose="02040503050406030204" pitchFamily="18" charset="0"/>
                                    <a:cs typeface="Times New Roman" panose="02020603050405020304" pitchFamily="18" charset="0"/>
                                  </a:rPr>
                                  <m:t>)</m:t>
                                </m:r>
                              </m:e>
                              <m:e>
                                <m:r>
                                  <a:rPr lang="en-US" sz="2000" b="0" i="1" smtClean="0">
                                    <a:solidFill>
                                      <a:schemeClr val="tx1"/>
                                    </a:solidFill>
                                    <a:latin typeface="Cambria Math" panose="02040503050406030204" pitchFamily="18" charset="0"/>
                                    <a:cs typeface="Times New Roman" panose="02020603050405020304" pitchFamily="18" charset="0"/>
                                  </a:rPr>
                                  <m:t>𝑐𝑜𝑠</m:t>
                                </m:r>
                                <m:r>
                                  <a:rPr lang="en-US" sz="2000" b="0" i="1" smtClean="0">
                                    <a:solidFill>
                                      <a:schemeClr val="tx1"/>
                                    </a:solidFill>
                                    <a:latin typeface="Cambria Math" panose="02040503050406030204" pitchFamily="18" charset="0"/>
                                    <a:cs typeface="Times New Roman" panose="02020603050405020304" pitchFamily="18" charset="0"/>
                                  </a:rPr>
                                  <m:t>90</m:t>
                                </m:r>
                              </m:e>
                            </m:mr>
                            <m:mr>
                              <m:e>
                                <m:r>
                                  <m:rPr>
                                    <m:sty m:val="p"/>
                                  </m:rPr>
                                  <a:rPr lang="en-US" sz="2000" b="0" i="0" smtClean="0">
                                    <a:solidFill>
                                      <a:schemeClr val="tx1"/>
                                    </a:solidFill>
                                    <a:latin typeface="Cambria Math" panose="02040503050406030204" pitchFamily="18" charset="0"/>
                                    <a:cs typeface="Times New Roman" panose="02020603050405020304" pitchFamily="18" charset="0"/>
                                  </a:rPr>
                                  <m:t>cos</m:t>
                                </m:r>
                                <m:r>
                                  <a:rPr lang="en-US" sz="2000" b="0" i="1" smtClean="0">
                                    <a:solidFill>
                                      <a:schemeClr val="tx1"/>
                                    </a:solidFill>
                                    <a:latin typeface="Cambria Math" panose="02040503050406030204" pitchFamily="18" charset="0"/>
                                    <a:cs typeface="Times New Roman" panose="02020603050405020304" pitchFamily="18" charset="0"/>
                                  </a:rPr>
                                  <m:t>⁡(90−</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smtClean="0">
                                    <a:solidFill>
                                      <a:schemeClr val="tx1"/>
                                    </a:solidFill>
                                    <a:latin typeface="Cambria Math" panose="02040503050406030204" pitchFamily="18" charset="0"/>
                                    <a:cs typeface="Times New Roman" panose="02020603050405020304" pitchFamily="18" charset="0"/>
                                  </a:rPr>
                                  <m:t>)</m:t>
                                </m:r>
                              </m:e>
                              <m:e>
                                <m:r>
                                  <a:rPr lang="en-US" sz="2000" b="0" i="1" smtClean="0">
                                    <a:solidFill>
                                      <a:schemeClr val="tx1"/>
                                    </a:solidFill>
                                    <a:latin typeface="Cambria Math" panose="02040503050406030204" pitchFamily="18" charset="0"/>
                                    <a:cs typeface="Times New Roman" panose="02020603050405020304" pitchFamily="18" charset="0"/>
                                  </a:rPr>
                                  <m:t>𝑐𝑜𝑠</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r>
                                  <a:rPr lang="en-US" sz="2000" b="0" i="1" smtClean="0">
                                    <a:solidFill>
                                      <a:schemeClr val="tx1"/>
                                    </a:solidFill>
                                    <a:latin typeface="Cambria Math" panose="02040503050406030204" pitchFamily="18" charset="0"/>
                                    <a:cs typeface="Times New Roman" panose="02020603050405020304" pitchFamily="18" charset="0"/>
                                  </a:rPr>
                                  <m:t>𝑐𝑜𝑠</m:t>
                                </m:r>
                                <m:r>
                                  <a:rPr lang="en-US" sz="2000" b="0" i="1" smtClean="0">
                                    <a:solidFill>
                                      <a:schemeClr val="tx1"/>
                                    </a:solidFill>
                                    <a:latin typeface="Cambria Math" panose="02040503050406030204" pitchFamily="18" charset="0"/>
                                    <a:cs typeface="Times New Roman" panose="02020603050405020304" pitchFamily="18" charset="0"/>
                                  </a:rPr>
                                  <m:t>90</m:t>
                                </m:r>
                              </m:e>
                            </m:mr>
                            <m:mr>
                              <m:e>
                                <m:r>
                                  <a:rPr lang="en-US" sz="2000" b="0" i="1" smtClean="0">
                                    <a:solidFill>
                                      <a:schemeClr val="tx1"/>
                                    </a:solidFill>
                                    <a:latin typeface="Cambria Math" panose="02040503050406030204" pitchFamily="18" charset="0"/>
                                    <a:cs typeface="Times New Roman" panose="02020603050405020304" pitchFamily="18" charset="0"/>
                                  </a:rPr>
                                  <m:t>𝑐𝑜𝑠</m:t>
                                </m:r>
                                <m:r>
                                  <a:rPr lang="en-US" sz="2000" b="0" i="1" smtClean="0">
                                    <a:solidFill>
                                      <a:schemeClr val="tx1"/>
                                    </a:solidFill>
                                    <a:latin typeface="Cambria Math" panose="02040503050406030204" pitchFamily="18" charset="0"/>
                                    <a:cs typeface="Times New Roman" panose="02020603050405020304" pitchFamily="18" charset="0"/>
                                  </a:rPr>
                                  <m:t>90</m:t>
                                </m:r>
                              </m:e>
                              <m:e>
                                <m:r>
                                  <a:rPr lang="en-US" sz="2000" i="1">
                                    <a:solidFill>
                                      <a:schemeClr val="tx1"/>
                                    </a:solidFill>
                                    <a:latin typeface="Cambria Math" panose="02040503050406030204" pitchFamily="18" charset="0"/>
                                    <a:cs typeface="Times New Roman" panose="02020603050405020304" pitchFamily="18" charset="0"/>
                                  </a:rPr>
                                  <m:t>𝑐𝑜𝑠</m:t>
                                </m:r>
                                <m:r>
                                  <a:rPr lang="en-US" sz="2000" i="1">
                                    <a:solidFill>
                                      <a:schemeClr val="tx1"/>
                                    </a:solidFill>
                                    <a:latin typeface="Cambria Math" panose="02040503050406030204" pitchFamily="18" charset="0"/>
                                    <a:cs typeface="Times New Roman" panose="02020603050405020304" pitchFamily="18" charset="0"/>
                                  </a:rPr>
                                  <m:t>90</m:t>
                                </m:r>
                              </m:e>
                              <m:e>
                                <m:r>
                                  <a:rPr lang="en-US" sz="2000" i="1">
                                    <a:solidFill>
                                      <a:schemeClr val="tx1"/>
                                    </a:solidFill>
                                    <a:latin typeface="Cambria Math" panose="02040503050406030204" pitchFamily="18" charset="0"/>
                                    <a:cs typeface="Times New Roman" panose="02020603050405020304" pitchFamily="18" charset="0"/>
                                  </a:rPr>
                                  <m:t>𝑐𝑜𝑠</m:t>
                                </m:r>
                                <m:r>
                                  <a:rPr lang="en-US" sz="2000" i="1">
                                    <a:solidFill>
                                      <a:schemeClr val="tx1"/>
                                    </a:solidFill>
                                    <a:latin typeface="Cambria Math" panose="02040503050406030204" pitchFamily="18" charset="0"/>
                                    <a:cs typeface="Times New Roman" panose="02020603050405020304" pitchFamily="18" charset="0"/>
                                  </a:rPr>
                                  <m:t>0</m:t>
                                </m:r>
                              </m:e>
                            </m:mr>
                          </m:m>
                        </m:e>
                      </m:d>
                    </m:oMath>
                  </m:oMathPara>
                </a14:m>
                <a:endParaRPr lang="en-US" sz="2200" baseline="-25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200" baseline="-25000" dirty="0">
                  <a:latin typeface="Times New Roman" panose="02020603050405020304" pitchFamily="18" charset="0"/>
                  <a:cs typeface="Times New Roman" panose="02020603050405020304" pitchFamily="18" charset="0"/>
                </a:endParaRPr>
              </a:p>
              <a:p>
                <a:pPr marL="0" indent="0">
                  <a:spcBef>
                    <a:spcPts val="180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𝑅</m:t>
                      </m:r>
                      <m:r>
                        <a:rPr lang="en-US" sz="2400" i="1" baseline="-25000">
                          <a:latin typeface="Cambria Math" panose="02040503050406030204" pitchFamily="18" charset="0"/>
                        </a:rPr>
                        <m:t>𝑧</m:t>
                      </m:r>
                      <m:d>
                        <m:dPr>
                          <m:ctrlPr>
                            <a:rPr lang="en-US" sz="2400" i="1" baseline="-25000">
                              <a:latin typeface="Cambria Math" panose="02040503050406030204" pitchFamily="18" charset="0"/>
                            </a:rPr>
                          </m:ctrlPr>
                        </m:dPr>
                        <m:e>
                          <m:r>
                            <a:rPr lang="en-US" sz="2400" i="1">
                              <a:latin typeface="Cambria Math" panose="02040503050406030204" pitchFamily="18" charset="0"/>
                            </a:rPr>
                            <m:t>𝜃</m:t>
                          </m:r>
                        </m:e>
                      </m:d>
                      <m:r>
                        <a:rPr lang="en-US" sz="2400" b="0" i="1" smtClean="0">
                          <a:latin typeface="Cambria Math" panose="02040503050406030204" pitchFamily="18" charset="0"/>
                        </a:rPr>
                        <m:t>=</m:t>
                      </m:r>
                      <m:d>
                        <m:dPr>
                          <m:begChr m:val="["/>
                          <m:endChr m:val="]"/>
                          <m:ctrlPr>
                            <a:rPr lang="en-US" sz="2000" i="1">
                              <a:solidFill>
                                <a:schemeClr val="tx1"/>
                              </a:solidFill>
                              <a:latin typeface="Cambria Math" panose="02040503050406030204" pitchFamily="18" charset="0"/>
                              <a:cs typeface="Times New Roman" panose="02020603050405020304" pitchFamily="18" charset="0"/>
                            </a:rPr>
                          </m:ctrlPr>
                        </m:dPr>
                        <m:e>
                          <m:m>
                            <m:mPr>
                              <m:mcs>
                                <m:mc>
                                  <m:mcPr>
                                    <m:count m:val="3"/>
                                    <m:mcJc m:val="center"/>
                                  </m:mcPr>
                                </m:mc>
                              </m:mcs>
                              <m:ctrlPr>
                                <a:rPr lang="en-US" sz="2000" i="1">
                                  <a:solidFill>
                                    <a:schemeClr val="tx1"/>
                                  </a:solidFill>
                                  <a:latin typeface="Cambria Math" panose="02040503050406030204" pitchFamily="18" charset="0"/>
                                  <a:cs typeface="Times New Roman" panose="02020603050405020304" pitchFamily="18" charset="0"/>
                                </a:rPr>
                              </m:ctrlPr>
                            </m:mPr>
                            <m:mr>
                              <m:e>
                                <m:r>
                                  <m:rPr>
                                    <m:brk m:alnAt="7"/>
                                  </m:rPr>
                                  <a:rPr lang="en-US" sz="2000" b="0" i="1" smtClean="0">
                                    <a:solidFill>
                                      <a:schemeClr val="tx1"/>
                                    </a:solidFill>
                                    <a:latin typeface="Cambria Math" panose="02040503050406030204" pitchFamily="18" charset="0"/>
                                    <a:cs typeface="Times New Roman" panose="02020603050405020304" pitchFamily="18" charset="0"/>
                                  </a:rPr>
                                  <m:t>𝐶</m:t>
                                </m:r>
                                <m: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r>
                                  <a:rPr lang="en-US"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S</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r>
                                  <a:rPr lang="en-US" sz="2000" i="1">
                                    <a:solidFill>
                                      <a:schemeClr val="tx1"/>
                                    </a:solidFill>
                                    <a:latin typeface="Cambria Math" panose="02040503050406030204" pitchFamily="18" charset="0"/>
                                    <a:cs typeface="Times New Roman" panose="02020603050405020304" pitchFamily="18" charset="0"/>
                                  </a:rPr>
                                  <m:t>0</m:t>
                                </m:r>
                              </m:e>
                            </m:mr>
                            <m:mr>
                              <m:e>
                                <m:r>
                                  <m:rPr>
                                    <m:sty m:val="p"/>
                                  </m:rPr>
                                  <a:rPr lang="en-US" sz="2000" b="0" i="0" smtClean="0">
                                    <a:solidFill>
                                      <a:schemeClr val="tx1"/>
                                    </a:solidFill>
                                    <a:latin typeface="Cambria Math" panose="02040503050406030204" pitchFamily="18" charset="0"/>
                                    <a:cs typeface="Times New Roman" panose="02020603050405020304" pitchFamily="18" charset="0"/>
                                  </a:rPr>
                                  <m:t>S</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r>
                                  <a:rPr lang="en-US" sz="2000" b="0" i="1" smtClean="0">
                                    <a:solidFill>
                                      <a:schemeClr val="tx1"/>
                                    </a:solidFill>
                                    <a:latin typeface="Cambria Math" panose="02040503050406030204" pitchFamily="18" charset="0"/>
                                    <a:cs typeface="Times New Roman" panose="02020603050405020304" pitchFamily="18" charset="0"/>
                                  </a:rPr>
                                  <m:t>𝐶</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r>
                                  <a:rPr lang="en-US" sz="2000" i="1">
                                    <a:solidFill>
                                      <a:schemeClr val="tx1"/>
                                    </a:solidFill>
                                    <a:latin typeface="Cambria Math" panose="02040503050406030204" pitchFamily="18" charset="0"/>
                                    <a:cs typeface="Times New Roman" panose="02020603050405020304" pitchFamily="18" charset="0"/>
                                  </a:rPr>
                                  <m:t>0</m:t>
                                </m:r>
                              </m:e>
                            </m:mr>
                            <m:mr>
                              <m:e>
                                <m:r>
                                  <a:rPr lang="en-US" sz="2000" i="1">
                                    <a:solidFill>
                                      <a:schemeClr val="tx1"/>
                                    </a:solidFill>
                                    <a:latin typeface="Cambria Math" panose="02040503050406030204" pitchFamily="18" charset="0"/>
                                    <a:cs typeface="Times New Roman" panose="02020603050405020304" pitchFamily="18" charset="0"/>
                                  </a:rPr>
                                  <m:t>0</m:t>
                                </m:r>
                              </m:e>
                              <m:e>
                                <m:r>
                                  <a:rPr lang="en-US" sz="2000" i="1">
                                    <a:solidFill>
                                      <a:schemeClr val="tx1"/>
                                    </a:solidFill>
                                    <a:latin typeface="Cambria Math" panose="02040503050406030204" pitchFamily="18" charset="0"/>
                                    <a:cs typeface="Times New Roman" panose="02020603050405020304" pitchFamily="18" charset="0"/>
                                  </a:rPr>
                                  <m:t>0</m:t>
                                </m:r>
                              </m:e>
                              <m:e>
                                <m:r>
                                  <a:rPr lang="en-US" sz="2000" b="0" i="1" smtClean="0">
                                    <a:solidFill>
                                      <a:schemeClr val="tx1"/>
                                    </a:solidFill>
                                    <a:latin typeface="Cambria Math" panose="02040503050406030204" pitchFamily="18" charset="0"/>
                                    <a:cs typeface="Times New Roman" panose="02020603050405020304" pitchFamily="18" charset="0"/>
                                  </a:rPr>
                                  <m:t>1</m:t>
                                </m:r>
                              </m:e>
                            </m:mr>
                          </m:m>
                        </m:e>
                      </m:d>
                    </m:oMath>
                  </m:oMathPara>
                </a14:m>
                <a:endParaRPr lang="en-US" sz="2200" baseline="-25000" dirty="0">
                  <a:solidFill>
                    <a:schemeClr val="tx1"/>
                  </a:solidFill>
                  <a:latin typeface="Times New Roman" panose="02020603050405020304" pitchFamily="18" charset="0"/>
                  <a:cs typeface="Times New Roman" panose="02020603050405020304" pitchFamily="18" charset="0"/>
                </a:endParaRPr>
              </a:p>
              <a:p>
                <a:pPr marL="0" indent="0">
                  <a:spcBef>
                    <a:spcPts val="1800"/>
                  </a:spcBef>
                  <a:buNone/>
                </a:pPr>
                <a:r>
                  <a:rPr lang="en-US" sz="2200" dirty="0">
                    <a:solidFill>
                      <a:schemeClr val="tx1"/>
                    </a:solidFill>
                    <a:latin typeface="Times New Roman" panose="02020603050405020304" pitchFamily="18" charset="0"/>
                    <a:cs typeface="Times New Roman" panose="02020603050405020304" pitchFamily="18" charset="0"/>
                  </a:rPr>
                  <a:t>The fundamental rotation matrix for rotation about x axis and y axis</a:t>
                </a:r>
                <a:r>
                  <a:rPr lang="en-US" sz="2200" dirty="0">
                    <a:latin typeface="Times New Roman" panose="02020603050405020304" pitchFamily="18" charset="0"/>
                    <a:cs typeface="Times New Roman" panose="02020603050405020304" pitchFamily="18" charset="0"/>
                  </a:rPr>
                  <a:t> is given by </a:t>
                </a:r>
              </a:p>
              <a:p>
                <a:pPr marL="0" indent="0">
                  <a:spcBef>
                    <a:spcPts val="1800"/>
                  </a:spcBef>
                  <a:buNone/>
                </a:pPr>
                <a:r>
                  <a:rPr lang="en-US" sz="2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𝑅</m:t>
                    </m:r>
                    <m:r>
                      <a:rPr lang="en-US" sz="2800" b="0" i="1" smtClean="0">
                        <a:latin typeface="Cambria Math"/>
                      </a:rPr>
                      <m:t>𝑥</m:t>
                    </m:r>
                    <m:d>
                      <m:dPr>
                        <m:ctrlPr>
                          <a:rPr lang="en-US" sz="2800" i="1" baseline="-25000">
                            <a:latin typeface="Cambria Math" panose="02040503050406030204" pitchFamily="18" charset="0"/>
                          </a:rPr>
                        </m:ctrlPr>
                      </m:dPr>
                      <m:e>
                        <m:r>
                          <a:rPr lang="en-US" sz="2800" i="1">
                            <a:latin typeface="Cambria Math" panose="02040503050406030204" pitchFamily="18" charset="0"/>
                          </a:rPr>
                          <m:t>𝜃</m:t>
                        </m:r>
                      </m:e>
                    </m:d>
                    <m:r>
                      <a:rPr lang="en-US" sz="2800" i="1">
                        <a:latin typeface="Cambria Math" panose="02040503050406030204" pitchFamily="18" charset="0"/>
                      </a:rPr>
                      <m:t>=</m:t>
                    </m:r>
                    <m:d>
                      <m:dPr>
                        <m:begChr m:val="["/>
                        <m:endChr m:val="]"/>
                        <m:ctrlPr>
                          <a:rPr lang="en-US" sz="2400" i="1">
                            <a:latin typeface="Cambria Math" panose="02040503050406030204" pitchFamily="18" charset="0"/>
                            <a:cs typeface="Times New Roman" panose="02020603050405020304" pitchFamily="18" charset="0"/>
                          </a:rPr>
                        </m:ctrlPr>
                      </m:dPr>
                      <m:e>
                        <m:m>
                          <m:mPr>
                            <m:mcs>
                              <m:mc>
                                <m:mcPr>
                                  <m:count m:val="3"/>
                                  <m:mcJc m:val="center"/>
                                </m:mcPr>
                              </m:mc>
                            </m:mcs>
                            <m:ctrlPr>
                              <a:rPr lang="en-US" sz="2400" i="1">
                                <a:latin typeface="Cambria Math" panose="02040503050406030204" pitchFamily="18" charset="0"/>
                                <a:cs typeface="Times New Roman" panose="02020603050405020304" pitchFamily="18" charset="0"/>
                              </a:rPr>
                            </m:ctrlPr>
                          </m:mPr>
                          <m:mr>
                            <m:e>
                              <m:r>
                                <m:rPr>
                                  <m:brk m:alnAt="7"/>
                                </m:rPr>
                                <a:rPr lang="en-US" sz="2400" b="0" i="1" smtClean="0">
                                  <a:latin typeface="Cambria Math"/>
                                  <a:cs typeface="Times New Roman" panose="02020603050405020304" pitchFamily="18" charset="0"/>
                                </a:rPr>
                                <m:t>1</m:t>
                              </m:r>
                            </m:e>
                            <m:e>
                              <m:r>
                                <a:rPr lang="en-US" sz="2400" b="0" i="1" smtClean="0">
                                  <a:latin typeface="Cambria Math"/>
                                  <a:ea typeface="Cambria Math" panose="02040503050406030204" pitchFamily="18" charset="0"/>
                                  <a:cs typeface="Times New Roman" panose="02020603050405020304" pitchFamily="18" charset="0"/>
                                </a:rPr>
                                <m:t>0</m:t>
                              </m:r>
                            </m:e>
                            <m:e>
                              <m:r>
                                <a:rPr lang="en-US" sz="2400" i="1">
                                  <a:latin typeface="Cambria Math" panose="02040503050406030204" pitchFamily="18" charset="0"/>
                                  <a:cs typeface="Times New Roman" panose="02020603050405020304" pitchFamily="18" charset="0"/>
                                </a:rPr>
                                <m:t>0</m:t>
                              </m:r>
                            </m:e>
                          </m:mr>
                          <m:mr>
                            <m:e>
                              <m:r>
                                <a:rPr lang="en-US" sz="2400" b="0" i="1" smtClean="0">
                                  <a:latin typeface="Cambria Math"/>
                                  <a:cs typeface="Times New Roman" panose="02020603050405020304" pitchFamily="18" charset="0"/>
                                </a:rPr>
                                <m:t>0</m:t>
                              </m:r>
                            </m:e>
                            <m:e>
                              <m:r>
                                <a:rPr lang="en-US" sz="2400" i="1">
                                  <a:latin typeface="Cambria Math" panose="02040503050406030204" pitchFamily="18" charset="0"/>
                                  <a:cs typeface="Times New Roman" panose="02020603050405020304" pitchFamily="18" charset="0"/>
                                </a:rPr>
                                <m:t>𝐶</m:t>
                              </m:r>
                              <m:r>
                                <m:rPr>
                                  <m:brk m:alnAt="7"/>
                                </m:rPr>
                                <a:rPr lang="en-US" sz="2400" i="1">
                                  <a:latin typeface="Cambria Math" panose="02040503050406030204" pitchFamily="18" charset="0"/>
                                  <a:ea typeface="Cambria Math" panose="02040503050406030204" pitchFamily="18" charset="0"/>
                                  <a:cs typeface="Times New Roman" panose="02020603050405020304" pitchFamily="18" charset="0"/>
                                </a:rPr>
                                <m:t>𝜃</m:t>
                              </m:r>
                            </m:e>
                            <m:e>
                              <m:r>
                                <a:rPr lang="en-US" sz="2400" b="0" i="1" smtClean="0">
                                  <a:latin typeface="Cambria Math"/>
                                  <a:ea typeface="Cambria Math" panose="02040503050406030204" pitchFamily="18" charset="0"/>
                                  <a:cs typeface="Times New Roman" panose="02020603050405020304" pitchFamily="18" charset="0"/>
                                </a:rPr>
                                <m:t>−</m:t>
                              </m:r>
                              <m:r>
                                <a:rPr lang="en-US" sz="2400" b="0" i="1" smtClean="0">
                                  <a:latin typeface="Cambria Math"/>
                                  <a:ea typeface="Cambria Math" panose="02040503050406030204" pitchFamily="18" charset="0"/>
                                  <a:cs typeface="Times New Roman" panose="02020603050405020304" pitchFamily="18" charset="0"/>
                                </a:rPr>
                                <m:t>𝑆</m:t>
                              </m:r>
                              <m:r>
                                <m:rPr>
                                  <m:brk m:alnAt="7"/>
                                </m:rPr>
                                <a:rPr lang="en-US" sz="24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2400" i="1">
                                  <a:latin typeface="Cambria Math" panose="02040503050406030204" pitchFamily="18" charset="0"/>
                                  <a:cs typeface="Times New Roman" panose="02020603050405020304" pitchFamily="18" charset="0"/>
                                </a:rPr>
                                <m:t>0</m:t>
                              </m:r>
                            </m:e>
                            <m:e>
                              <m:r>
                                <a:rPr lang="en-US" sz="2400" i="1">
                                  <a:latin typeface="Cambria Math"/>
                                  <a:ea typeface="Cambria Math" panose="02040503050406030204" pitchFamily="18" charset="0"/>
                                  <a:cs typeface="Times New Roman" panose="02020603050405020304" pitchFamily="18" charset="0"/>
                                </a:rPr>
                                <m:t>𝑆</m:t>
                              </m:r>
                              <m:r>
                                <m:rPr>
                                  <m:brk m:alnAt="7"/>
                                </m:rPr>
                                <a:rPr lang="en-US" sz="2400" i="1">
                                  <a:latin typeface="Cambria Math" panose="02040503050406030204" pitchFamily="18" charset="0"/>
                                  <a:ea typeface="Cambria Math" panose="02040503050406030204" pitchFamily="18" charset="0"/>
                                  <a:cs typeface="Times New Roman" panose="02020603050405020304" pitchFamily="18" charset="0"/>
                                </a:rPr>
                                <m:t>𝜃</m:t>
                              </m:r>
                            </m:e>
                            <m:e>
                              <m:r>
                                <a:rPr lang="en-US" sz="2400" i="1">
                                  <a:latin typeface="Cambria Math" panose="02040503050406030204" pitchFamily="18" charset="0"/>
                                  <a:cs typeface="Times New Roman" panose="02020603050405020304" pitchFamily="18" charset="0"/>
                                </a:rPr>
                                <m:t>𝐶</m:t>
                              </m:r>
                              <m:r>
                                <m:rPr>
                                  <m:brk m:alnAt="7"/>
                                </m:rPr>
                                <a:rPr lang="en-US" sz="2400" i="1">
                                  <a:latin typeface="Cambria Math" panose="02040503050406030204" pitchFamily="18" charset="0"/>
                                  <a:ea typeface="Cambria Math" panose="02040503050406030204" pitchFamily="18" charset="0"/>
                                  <a:cs typeface="Times New Roman" panose="02020603050405020304" pitchFamily="18" charset="0"/>
                                </a:rPr>
                                <m:t>𝜃</m:t>
                              </m:r>
                            </m:e>
                          </m:mr>
                        </m:m>
                      </m:e>
                    </m:d>
                  </m:oMath>
                </a14:m>
                <a:r>
                  <a:rPr lang="en-US" sz="2800" baseline="-25000" dirty="0">
                    <a:latin typeface="Times New Roman" panose="02020603050405020304" pitchFamily="18" charset="0"/>
                    <a:cs typeface="Times New Roman" panose="02020603050405020304" pitchFamily="18" charset="0"/>
                  </a:rPr>
                  <a:t>   &amp; </a:t>
                </a: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3200" i="1">
                        <a:latin typeface="Cambria Math" panose="02040503050406030204" pitchFamily="18" charset="0"/>
                      </a:rPr>
                      <m:t>𝑅</m:t>
                    </m:r>
                    <m:r>
                      <a:rPr lang="en-US" sz="3200" b="0" i="1" smtClean="0">
                        <a:latin typeface="Cambria Math"/>
                      </a:rPr>
                      <m:t>𝑦</m:t>
                    </m:r>
                    <m:d>
                      <m:dPr>
                        <m:ctrlPr>
                          <a:rPr lang="en-US" sz="3200" i="1" baseline="-25000">
                            <a:latin typeface="Cambria Math" panose="02040503050406030204" pitchFamily="18" charset="0"/>
                          </a:rPr>
                        </m:ctrlPr>
                      </m:dPr>
                      <m:e>
                        <m:r>
                          <a:rPr lang="en-US" sz="3200" i="1">
                            <a:latin typeface="Cambria Math" panose="02040503050406030204" pitchFamily="18" charset="0"/>
                          </a:rPr>
                          <m:t>𝜃</m:t>
                        </m:r>
                      </m:e>
                    </m:d>
                    <m:r>
                      <a:rPr lang="en-US" sz="3200" i="1">
                        <a:latin typeface="Cambria Math" panose="02040503050406030204" pitchFamily="18" charset="0"/>
                      </a:rPr>
                      <m:t>=</m:t>
                    </m:r>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r>
                                <a:rPr lang="en-US" sz="2800" i="1">
                                  <a:latin typeface="Cambria Math" panose="02040503050406030204" pitchFamily="18" charset="0"/>
                                  <a:cs typeface="Times New Roman" panose="02020603050405020304" pitchFamily="18" charset="0"/>
                                </a:rPr>
                                <m:t>𝐶</m:t>
                              </m:r>
                              <m:r>
                                <m:rPr>
                                  <m:brk m:alnAt="7"/>
                                </m:rPr>
                                <a:rPr lang="en-US" sz="2800" i="1">
                                  <a:latin typeface="Cambria Math" panose="02040503050406030204" pitchFamily="18" charset="0"/>
                                  <a:ea typeface="Cambria Math" panose="02040503050406030204" pitchFamily="18" charset="0"/>
                                  <a:cs typeface="Times New Roman" panose="02020603050405020304" pitchFamily="18" charset="0"/>
                                </a:rPr>
                                <m:t>𝜃</m:t>
                              </m:r>
                            </m:e>
                            <m:e>
                              <m:r>
                                <a:rPr lang="en-US" sz="2800" i="1">
                                  <a:latin typeface="Cambria Math"/>
                                  <a:ea typeface="Cambria Math" panose="02040503050406030204" pitchFamily="18" charset="0"/>
                                  <a:cs typeface="Times New Roman" panose="02020603050405020304" pitchFamily="18" charset="0"/>
                                </a:rPr>
                                <m:t>0</m:t>
                              </m:r>
                            </m:e>
                            <m:e>
                              <m:r>
                                <a:rPr lang="en-US" sz="2800" i="1">
                                  <a:latin typeface="Cambria Math"/>
                                  <a:ea typeface="Cambria Math" panose="02040503050406030204" pitchFamily="18" charset="0"/>
                                  <a:cs typeface="Times New Roman" panose="02020603050405020304" pitchFamily="18" charset="0"/>
                                </a:rPr>
                                <m:t>𝑆</m:t>
                              </m:r>
                              <m:r>
                                <m:rPr>
                                  <m:brk m:alnAt="7"/>
                                </m:rPr>
                                <a:rPr lang="en-US" sz="280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2800" i="1">
                                  <a:latin typeface="Cambria Math"/>
                                  <a:cs typeface="Times New Roman" panose="02020603050405020304" pitchFamily="18" charset="0"/>
                                </a:rPr>
                                <m:t>0</m:t>
                              </m:r>
                            </m:e>
                            <m:e>
                              <m:r>
                                <a:rPr lang="en-US" sz="2800" b="0" i="1" smtClean="0">
                                  <a:latin typeface="Cambria Math"/>
                                  <a:cs typeface="Times New Roman" panose="02020603050405020304" pitchFamily="18" charset="0"/>
                                </a:rPr>
                                <m:t>1</m:t>
                              </m:r>
                            </m:e>
                            <m:e>
                              <m:r>
                                <a:rPr lang="en-US" sz="2800" b="0" i="1" smtClean="0">
                                  <a:latin typeface="Cambria Math"/>
                                  <a:ea typeface="Cambria Math" panose="02040503050406030204" pitchFamily="18" charset="0"/>
                                  <a:cs typeface="Times New Roman" panose="02020603050405020304" pitchFamily="18" charset="0"/>
                                </a:rPr>
                                <m:t>0</m:t>
                              </m:r>
                            </m:e>
                          </m:mr>
                          <m:mr>
                            <m:e>
                              <m:r>
                                <a:rPr lang="en-US" sz="2800" b="0" i="1" smtClean="0">
                                  <a:latin typeface="Cambria Math"/>
                                  <a:ea typeface="Cambria Math" panose="02040503050406030204" pitchFamily="18" charset="0"/>
                                  <a:cs typeface="Times New Roman" panose="02020603050405020304" pitchFamily="18" charset="0"/>
                                </a:rPr>
                                <m:t>−</m:t>
                              </m:r>
                              <m:r>
                                <a:rPr lang="en-US" sz="2800" i="1">
                                  <a:latin typeface="Cambria Math"/>
                                  <a:ea typeface="Cambria Math" panose="02040503050406030204" pitchFamily="18" charset="0"/>
                                  <a:cs typeface="Times New Roman" panose="02020603050405020304" pitchFamily="18" charset="0"/>
                                </a:rPr>
                                <m:t>𝑆</m:t>
                              </m:r>
                              <m:r>
                                <m:rPr>
                                  <m:brk m:alnAt="7"/>
                                </m:rPr>
                                <a:rPr lang="en-US" sz="2800" i="1">
                                  <a:latin typeface="Cambria Math" panose="02040503050406030204" pitchFamily="18" charset="0"/>
                                  <a:ea typeface="Cambria Math" panose="02040503050406030204" pitchFamily="18" charset="0"/>
                                  <a:cs typeface="Times New Roman" panose="02020603050405020304" pitchFamily="18" charset="0"/>
                                </a:rPr>
                                <m:t>𝜃</m:t>
                              </m:r>
                            </m:e>
                            <m:e>
                              <m:r>
                                <a:rPr lang="en-US" sz="2800" b="0" i="1" smtClean="0">
                                  <a:latin typeface="Cambria Math"/>
                                  <a:cs typeface="Times New Roman" panose="02020603050405020304" pitchFamily="18" charset="0"/>
                                </a:rPr>
                                <m:t>0</m:t>
                              </m:r>
                            </m:e>
                            <m:e>
                              <m:r>
                                <a:rPr lang="en-US" sz="2800" i="1">
                                  <a:latin typeface="Cambria Math" panose="02040503050406030204" pitchFamily="18" charset="0"/>
                                  <a:cs typeface="Times New Roman" panose="02020603050405020304" pitchFamily="18" charset="0"/>
                                </a:rPr>
                                <m:t>𝐶</m:t>
                              </m:r>
                              <m:r>
                                <m:rPr>
                                  <m:brk m:alnAt="7"/>
                                </m:rPr>
                                <a:rPr lang="en-US" sz="2800" i="1">
                                  <a:latin typeface="Cambria Math" panose="02040503050406030204" pitchFamily="18" charset="0"/>
                                  <a:ea typeface="Cambria Math" panose="02040503050406030204" pitchFamily="18" charset="0"/>
                                  <a:cs typeface="Times New Roman" panose="02020603050405020304" pitchFamily="18" charset="0"/>
                                </a:rPr>
                                <m:t>𝜃</m:t>
                              </m:r>
                            </m:e>
                          </m:mr>
                        </m:m>
                      </m:e>
                    </m:d>
                  </m:oMath>
                </a14:m>
                <a:r>
                  <a:rPr lang="en-US" sz="2800" baseline="-25000" dirty="0">
                    <a:latin typeface="Times New Roman" panose="02020603050405020304" pitchFamily="18" charset="0"/>
                    <a:cs typeface="Times New Roman" panose="02020603050405020304" pitchFamily="18" charset="0"/>
                  </a:rPr>
                  <a:t> </a:t>
                </a:r>
              </a:p>
              <a:p>
                <a:pPr marL="0" indent="0">
                  <a:spcBef>
                    <a:spcPts val="1800"/>
                  </a:spcBef>
                  <a:buNone/>
                </a:pPr>
                <a:endParaRPr 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28600"/>
                <a:ext cx="8466117" cy="6327569"/>
              </a:xfrm>
              <a:blipFill rotWithShape="1">
                <a:blip r:embed="rId2"/>
                <a:stretch>
                  <a:fillRect l="-864" t="-1061" r="-1656" b="-8100"/>
                </a:stretch>
              </a:blipFill>
            </p:spPr>
            <p:txBody>
              <a:bodyPr/>
              <a:lstStyle/>
              <a:p>
                <a:r>
                  <a:rPr lang="en-US">
                    <a:noFill/>
                  </a:rPr>
                  <a:t> </a:t>
                </a:r>
              </a:p>
            </p:txBody>
          </p:sp>
        </mc:Fallback>
      </mc:AlternateContent>
    </p:spTree>
    <p:extLst>
      <p:ext uri="{BB962C8B-B14F-4D97-AF65-F5344CB8AC3E}">
        <p14:creationId xmlns:p14="http://schemas.microsoft.com/office/powerpoint/2010/main" val="282323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457200"/>
                <a:ext cx="8153400" cy="5943600"/>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The rotation matrix R</a:t>
                </a:r>
                <a:r>
                  <a:rPr lang="en-US" sz="2200" baseline="-25000" dirty="0">
                    <a:solidFill>
                      <a:schemeClr val="tx1"/>
                    </a:solidFill>
                    <a:latin typeface="Times New Roman" panose="02020603050405020304" pitchFamily="18" charset="0"/>
                    <a:cs typeface="Times New Roman" panose="02020603050405020304" pitchFamily="18" charset="0"/>
                  </a:rPr>
                  <a:t>x</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R</a:t>
                </a:r>
                <a:r>
                  <a:rPr lang="en-US" sz="2200" baseline="-25000" dirty="0" err="1">
                    <a:solidFill>
                      <a:schemeClr val="tx1"/>
                    </a:solidFill>
                    <a:latin typeface="Times New Roman" panose="02020603050405020304" pitchFamily="18" charset="0"/>
                    <a:cs typeface="Times New Roman" panose="02020603050405020304" pitchFamily="18" charset="0"/>
                  </a:rPr>
                  <a:t>y</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R</a:t>
                </a:r>
                <a:r>
                  <a:rPr lang="en-US" sz="2200" baseline="-25000" dirty="0" err="1">
                    <a:solidFill>
                      <a:schemeClr val="tx1"/>
                    </a:solidFill>
                    <a:latin typeface="Times New Roman" panose="02020603050405020304" pitchFamily="18" charset="0"/>
                    <a:cs typeface="Times New Roman" panose="02020603050405020304" pitchFamily="18" charset="0"/>
                  </a:rPr>
                  <a:t>z</a:t>
                </a:r>
                <a:r>
                  <a:rPr lang="en-US" sz="2200" dirty="0">
                    <a:solidFill>
                      <a:schemeClr val="tx1"/>
                    </a:solidFill>
                    <a:latin typeface="Times New Roman" panose="02020603050405020304" pitchFamily="18" charset="0"/>
                    <a:cs typeface="Times New Roman" panose="02020603050405020304" pitchFamily="18" charset="0"/>
                  </a:rPr>
                  <a:t> exhibits a common Pattern</a:t>
                </a:r>
              </a:p>
              <a:p>
                <a:r>
                  <a:rPr lang="en-US" sz="2200" dirty="0">
                    <a:solidFill>
                      <a:schemeClr val="tx1"/>
                    </a:solidFill>
                    <a:latin typeface="Times New Roman" panose="02020603050405020304" pitchFamily="18" charset="0"/>
                    <a:cs typeface="Times New Roman" panose="02020603050405020304" pitchFamily="18" charset="0"/>
                  </a:rPr>
                  <a:t>The rotation matrix for rotation about the </a:t>
                </a:r>
                <a:r>
                  <a:rPr lang="en-US" sz="2200" dirty="0" err="1">
                    <a:solidFill>
                      <a:schemeClr val="tx1"/>
                    </a:solidFill>
                    <a:latin typeface="Times New Roman" panose="02020603050405020304" pitchFamily="18" charset="0"/>
                    <a:cs typeface="Times New Roman" panose="02020603050405020304" pitchFamily="18" charset="0"/>
                  </a:rPr>
                  <a:t>k</a:t>
                </a:r>
                <a:r>
                  <a:rPr lang="en-US" sz="2200" baseline="30000" dirty="0" err="1">
                    <a:solidFill>
                      <a:schemeClr val="tx1"/>
                    </a:solidFill>
                    <a:latin typeface="Times New Roman" panose="02020603050405020304" pitchFamily="18" charset="0"/>
                    <a:cs typeface="Times New Roman" panose="02020603050405020304" pitchFamily="18" charset="0"/>
                  </a:rPr>
                  <a:t>th</a:t>
                </a:r>
                <a:r>
                  <a:rPr lang="en-US" sz="2200" dirty="0">
                    <a:solidFill>
                      <a:schemeClr val="tx1"/>
                    </a:solidFill>
                    <a:latin typeface="Times New Roman" panose="02020603050405020304" pitchFamily="18" charset="0"/>
                    <a:cs typeface="Times New Roman" panose="02020603050405020304" pitchFamily="18" charset="0"/>
                  </a:rPr>
                  <a:t> principal axis </a:t>
                </a:r>
                <a:r>
                  <a:rPr lang="en-US" sz="2200" dirty="0" err="1">
                    <a:solidFill>
                      <a:schemeClr val="tx1"/>
                    </a:solidFill>
                    <a:latin typeface="Times New Roman" panose="02020603050405020304" pitchFamily="18" charset="0"/>
                    <a:cs typeface="Times New Roman" panose="02020603050405020304" pitchFamily="18" charset="0"/>
                  </a:rPr>
                  <a:t>R</a:t>
                </a:r>
                <a:r>
                  <a:rPr lang="en-US" sz="2200" baseline="-25000" dirty="0" err="1">
                    <a:solidFill>
                      <a:schemeClr val="tx1"/>
                    </a:solidFill>
                    <a:latin typeface="Times New Roman" panose="02020603050405020304" pitchFamily="18" charset="0"/>
                    <a:cs typeface="Times New Roman" panose="02020603050405020304" pitchFamily="18" charset="0"/>
                  </a:rPr>
                  <a:t>k</a:t>
                </a:r>
                <a:r>
                  <a:rPr lang="en-US" sz="2200" dirty="0">
                    <a:solidFill>
                      <a:schemeClr val="tx1"/>
                    </a:solidFill>
                    <a:latin typeface="Times New Roman" panose="02020603050405020304" pitchFamily="18" charset="0"/>
                    <a:cs typeface="Times New Roman" panose="02020603050405020304" pitchFamily="18" charset="0"/>
                  </a:rPr>
                  <a:t>(</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can be obtained as follows:</a:t>
                </a:r>
              </a:p>
              <a:p>
                <a:pPr lvl="1"/>
                <a:r>
                  <a:rPr lang="en-US" sz="2000" dirty="0">
                    <a:solidFill>
                      <a:schemeClr val="tx1"/>
                    </a:solidFill>
                    <a:latin typeface="Times New Roman" panose="02020603050405020304" pitchFamily="18" charset="0"/>
                    <a:cs typeface="Times New Roman" panose="02020603050405020304" pitchFamily="18" charset="0"/>
                  </a:rPr>
                  <a:t>The elements of the </a:t>
                </a:r>
                <a:r>
                  <a:rPr lang="en-US" sz="2000" dirty="0" err="1">
                    <a:solidFill>
                      <a:schemeClr val="tx1"/>
                    </a:solidFill>
                    <a:latin typeface="Times New Roman" panose="02020603050405020304" pitchFamily="18" charset="0"/>
                    <a:cs typeface="Times New Roman" panose="02020603050405020304" pitchFamily="18" charset="0"/>
                  </a:rPr>
                  <a:t>i</a:t>
                </a:r>
                <a:r>
                  <a:rPr lang="en-US" sz="2000" baseline="30000" dirty="0" err="1">
                    <a:solidFill>
                      <a:schemeClr val="tx1"/>
                    </a:solidFill>
                    <a:latin typeface="Times New Roman" panose="02020603050405020304" pitchFamily="18" charset="0"/>
                    <a:cs typeface="Times New Roman" panose="02020603050405020304" pitchFamily="18" charset="0"/>
                  </a:rPr>
                  <a:t>th</a:t>
                </a:r>
                <a:r>
                  <a:rPr lang="en-US" sz="2000" dirty="0">
                    <a:solidFill>
                      <a:schemeClr val="tx1"/>
                    </a:solidFill>
                    <a:latin typeface="Times New Roman" panose="02020603050405020304" pitchFamily="18" charset="0"/>
                    <a:cs typeface="Times New Roman" panose="02020603050405020304" pitchFamily="18" charset="0"/>
                  </a:rPr>
                  <a:t> row and </a:t>
                </a:r>
                <a:r>
                  <a:rPr lang="en-US" sz="2000" dirty="0" err="1">
                    <a:latin typeface="Times New Roman" panose="02020603050405020304" pitchFamily="18" charset="0"/>
                    <a:cs typeface="Times New Roman" panose="02020603050405020304" pitchFamily="18" charset="0"/>
                  </a:rPr>
                  <a:t>i</a:t>
                </a:r>
                <a:r>
                  <a:rPr lang="en-US" sz="2000" baseline="30000" dirty="0" err="1">
                    <a:solidFill>
                      <a:schemeClr val="tx1"/>
                    </a:solidFill>
                    <a:latin typeface="Times New Roman" panose="02020603050405020304" pitchFamily="18" charset="0"/>
                    <a:cs typeface="Times New Roman" panose="02020603050405020304" pitchFamily="18" charset="0"/>
                  </a:rPr>
                  <a:t>th</a:t>
                </a:r>
                <a:r>
                  <a:rPr lang="en-US" sz="2000" dirty="0">
                    <a:solidFill>
                      <a:schemeClr val="tx1"/>
                    </a:solidFill>
                    <a:latin typeface="Times New Roman" panose="02020603050405020304" pitchFamily="18" charset="0"/>
                    <a:cs typeface="Times New Roman" panose="02020603050405020304" pitchFamily="18" charset="0"/>
                  </a:rPr>
                  <a:t> column for i=1,2,3 for k=</a:t>
                </a:r>
                <a:r>
                  <a:rPr lang="en-US" sz="2000" dirty="0" err="1">
                    <a:solidFill>
                      <a:schemeClr val="tx1"/>
                    </a:solidFill>
                    <a:latin typeface="Times New Roman" panose="02020603050405020304" pitchFamily="18" charset="0"/>
                    <a:cs typeface="Times New Roman" panose="02020603050405020304" pitchFamily="18" charset="0"/>
                  </a:rPr>
                  <a:t>x,y,z</a:t>
                </a:r>
                <a:r>
                  <a:rPr lang="en-US" sz="2000" dirty="0">
                    <a:solidFill>
                      <a:schemeClr val="tx1"/>
                    </a:solidFill>
                    <a:latin typeface="Times New Roman" panose="02020603050405020304" pitchFamily="18" charset="0"/>
                    <a:cs typeface="Times New Roman" panose="02020603050405020304" pitchFamily="18" charset="0"/>
                  </a:rPr>
                  <a:t> axis respectively of the 3x3 matrix are 0, except the </a:t>
                </a:r>
                <a:r>
                  <a:rPr lang="en-US" sz="2000" dirty="0" err="1">
                    <a:solidFill>
                      <a:schemeClr val="tx1"/>
                    </a:solidFill>
                    <a:latin typeface="Times New Roman" panose="02020603050405020304" pitchFamily="18" charset="0"/>
                    <a:cs typeface="Times New Roman" panose="02020603050405020304" pitchFamily="18" charset="0"/>
                  </a:rPr>
                  <a:t>i,i</a:t>
                </a:r>
                <a:r>
                  <a:rPr lang="en-US" sz="2000" dirty="0">
                    <a:solidFill>
                      <a:schemeClr val="tx1"/>
                    </a:solidFill>
                    <a:latin typeface="Times New Roman" panose="02020603050405020304" pitchFamily="18" charset="0"/>
                    <a:cs typeface="Times New Roman" panose="02020603050405020304" pitchFamily="18" charset="0"/>
                  </a:rPr>
                  <a:t> element which is 1. the other two diagonal elements are </a:t>
                </a:r>
                <a:r>
                  <a:rPr lang="en-US" sz="2000" dirty="0" err="1">
                    <a:solidFill>
                      <a:schemeClr val="tx1"/>
                    </a:solidFill>
                    <a:latin typeface="Times New Roman" panose="02020603050405020304" pitchFamily="18" charset="0"/>
                    <a:cs typeface="Times New Roman" panose="02020603050405020304" pitchFamily="18" charset="0"/>
                  </a:rPr>
                  <a:t>cos</a:t>
                </a:r>
                <a:r>
                  <a:rPr lang="en-US" sz="2000" dirty="0">
                    <a:solidFill>
                      <a:schemeClr val="tx1"/>
                    </a:solidFill>
                    <a:latin typeface="Times New Roman" panose="02020603050405020304" pitchFamily="18" charset="0"/>
                    <a:cs typeface="Times New Roman" panose="02020603050405020304" pitchFamily="18" charset="0"/>
                  </a:rPr>
                  <a:t>(</a:t>
                </a:r>
                <a:r>
                  <a:rPr lang="el-GR" sz="2000" dirty="0">
                    <a:solidFill>
                      <a:schemeClr val="tx1"/>
                    </a:solidFill>
                    <a:latin typeface="Times New Roman" panose="02020603050405020304" pitchFamily="18" charset="0"/>
                    <a:cs typeface="Times New Roman" panose="02020603050405020304" pitchFamily="18" charset="0"/>
                  </a:rPr>
                  <a:t>θ</a:t>
                </a:r>
                <a:r>
                  <a:rPr lang="en-US" sz="2000" dirty="0">
                    <a:solidFill>
                      <a:schemeClr val="tx1"/>
                    </a:solidFill>
                    <a:latin typeface="Times New Roman" panose="02020603050405020304" pitchFamily="18" charset="0"/>
                    <a:cs typeface="Times New Roman" panose="02020603050405020304" pitchFamily="18" charset="0"/>
                  </a:rPr>
                  <a:t>). The off diagonal elements are ± sin</a:t>
                </a:r>
                <a:r>
                  <a:rPr lang="el-GR" sz="2000" dirty="0">
                    <a:solidFill>
                      <a:schemeClr val="tx1"/>
                    </a:solidFill>
                    <a:latin typeface="Times New Roman" panose="02020603050405020304" pitchFamily="18" charset="0"/>
                    <a:cs typeface="Times New Roman" panose="02020603050405020304" pitchFamily="18" charset="0"/>
                  </a:rPr>
                  <a:t>θ</a:t>
                </a:r>
                <a:r>
                  <a:rPr lang="en-US" sz="2000" dirty="0">
                    <a:solidFill>
                      <a:schemeClr val="tx1"/>
                    </a:solidFill>
                    <a:latin typeface="Times New Roman" panose="02020603050405020304" pitchFamily="18" charset="0"/>
                    <a:cs typeface="Times New Roman" panose="02020603050405020304" pitchFamily="18" charset="0"/>
                  </a:rPr>
                  <a:t>, with -sin(</a:t>
                </a:r>
                <a:r>
                  <a:rPr lang="el-GR" sz="2000" dirty="0">
                    <a:solidFill>
                      <a:schemeClr val="tx1"/>
                    </a:solidFill>
                    <a:latin typeface="Times New Roman" panose="02020603050405020304" pitchFamily="18" charset="0"/>
                    <a:cs typeface="Times New Roman" panose="02020603050405020304" pitchFamily="18" charset="0"/>
                  </a:rPr>
                  <a:t>θ</a:t>
                </a:r>
                <a:r>
                  <a:rPr lang="en-US" sz="2000" dirty="0">
                    <a:solidFill>
                      <a:schemeClr val="tx1"/>
                    </a:solidFill>
                    <a:latin typeface="Times New Roman" panose="02020603050405020304" pitchFamily="18" charset="0"/>
                    <a:cs typeface="Times New Roman" panose="02020603050405020304" pitchFamily="18" charset="0"/>
                  </a:rPr>
                  <a:t>) for (i+1)</a:t>
                </a:r>
                <a:r>
                  <a:rPr lang="en-US" sz="2000" baseline="30000" dirty="0" err="1">
                    <a:solidFill>
                      <a:schemeClr val="tx1"/>
                    </a:solidFill>
                    <a:latin typeface="Times New Roman" panose="02020603050405020304" pitchFamily="18" charset="0"/>
                    <a:cs typeface="Times New Roman" panose="02020603050405020304" pitchFamily="18" charset="0"/>
                  </a:rPr>
                  <a:t>th</a:t>
                </a:r>
                <a:r>
                  <a:rPr lang="en-US" sz="2000" dirty="0">
                    <a:solidFill>
                      <a:schemeClr val="tx1"/>
                    </a:solidFill>
                    <a:latin typeface="Times New Roman" panose="02020603050405020304" pitchFamily="18" charset="0"/>
                    <a:cs typeface="Times New Roman" panose="02020603050405020304" pitchFamily="18" charset="0"/>
                  </a:rPr>
                  <a:t> row and sin(</a:t>
                </a:r>
                <a:r>
                  <a:rPr lang="el-GR" sz="2000" dirty="0">
                    <a:solidFill>
                      <a:schemeClr val="tx1"/>
                    </a:solidFill>
                    <a:latin typeface="Times New Roman" panose="02020603050405020304" pitchFamily="18" charset="0"/>
                    <a:cs typeface="Times New Roman" panose="02020603050405020304" pitchFamily="18" charset="0"/>
                  </a:rPr>
                  <a:t>θ</a:t>
                </a:r>
                <a:r>
                  <a:rPr lang="en-US" sz="2000" dirty="0">
                    <a:solidFill>
                      <a:schemeClr val="tx1"/>
                    </a:solidFill>
                    <a:latin typeface="Times New Roman" panose="02020603050405020304" pitchFamily="18" charset="0"/>
                    <a:cs typeface="Times New Roman" panose="02020603050405020304" pitchFamily="18" charset="0"/>
                  </a:rPr>
                  <a:t>) for (i+2)</a:t>
                </a:r>
                <a:r>
                  <a:rPr lang="en-US" sz="2000" baseline="30000" dirty="0" err="1">
                    <a:solidFill>
                      <a:schemeClr val="tx1"/>
                    </a:solidFill>
                    <a:latin typeface="Times New Roman" panose="02020603050405020304" pitchFamily="18" charset="0"/>
                    <a:cs typeface="Times New Roman" panose="02020603050405020304" pitchFamily="18" charset="0"/>
                  </a:rPr>
                  <a:t>th</a:t>
                </a:r>
                <a:r>
                  <a:rPr lang="en-US" sz="2000" dirty="0">
                    <a:solidFill>
                      <a:schemeClr val="tx1"/>
                    </a:solidFill>
                    <a:latin typeface="Times New Roman" panose="02020603050405020304" pitchFamily="18" charset="0"/>
                    <a:cs typeface="Times New Roman" panose="02020603050405020304" pitchFamily="18" charset="0"/>
                  </a:rPr>
                  <a:t> row</a:t>
                </a:r>
              </a:p>
              <a:p>
                <a:r>
                  <a:rPr lang="en-US" sz="2200" dirty="0">
                    <a:solidFill>
                      <a:schemeClr val="tx1"/>
                    </a:solidFill>
                    <a:latin typeface="Times New Roman" panose="02020603050405020304" pitchFamily="18" charset="0"/>
                    <a:cs typeface="Times New Roman" panose="02020603050405020304" pitchFamily="18" charset="0"/>
                  </a:rPr>
                  <a:t>Homogeneous transformation matrix corresponding to the rotation about z axis is</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𝑇</m:t>
                      </m:r>
                      <m:d>
                        <m:dPr>
                          <m:ctrlPr>
                            <a:rPr lang="en-US" sz="2400" i="1">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i="1">
                              <a:latin typeface="Cambria Math" panose="02040503050406030204" pitchFamily="18" charset="0"/>
                            </a:rPr>
                            <m:t>𝜃</m:t>
                          </m:r>
                        </m:e>
                      </m:d>
                      <m:r>
                        <a:rPr lang="en-US" sz="2400" i="1">
                          <a:latin typeface="Cambria Math" panose="02040503050406030204" pitchFamily="18" charset="0"/>
                        </a:rPr>
                        <m:t>=</m:t>
                      </m:r>
                      <m:d>
                        <m:dPr>
                          <m:begChr m:val="["/>
                          <m:endChr m:val="]"/>
                          <m:ctrlPr>
                            <a:rPr lang="en-US" sz="2400" i="1">
                              <a:solidFill>
                                <a:schemeClr val="tx1"/>
                              </a:solidFill>
                              <a:latin typeface="Cambria Math" panose="02040503050406030204" pitchFamily="18" charset="0"/>
                              <a:cs typeface="Times New Roman" panose="02020603050405020304" pitchFamily="18" charset="0"/>
                            </a:rPr>
                          </m:ctrlPr>
                        </m:dPr>
                        <m:e>
                          <m:m>
                            <m:mPr>
                              <m:mcs>
                                <m:mc>
                                  <m:mcPr>
                                    <m:count m:val="3"/>
                                    <m:mcJc m:val="center"/>
                                  </m:mcPr>
                                </m:mc>
                              </m:mcs>
                              <m:ctrlPr>
                                <a:rPr lang="en-US" sz="2400" i="1">
                                  <a:solidFill>
                                    <a:schemeClr val="tx1"/>
                                  </a:solidFill>
                                  <a:latin typeface="Cambria Math" panose="02040503050406030204" pitchFamily="18" charset="0"/>
                                  <a:cs typeface="Times New Roman" panose="02020603050405020304" pitchFamily="18" charset="0"/>
                                </a:rPr>
                              </m:ctrlPr>
                            </m:mPr>
                            <m:mr>
                              <m:e>
                                <m:r>
                                  <m:rPr>
                                    <m:brk m:alnAt="7"/>
                                  </m:rPr>
                                  <a:rPr lang="en-US" sz="2400" i="1">
                                    <a:solidFill>
                                      <a:schemeClr val="tx1"/>
                                    </a:solidFill>
                                    <a:latin typeface="Cambria Math" panose="02040503050406030204" pitchFamily="18" charset="0"/>
                                    <a:cs typeface="Times New Roman" panose="02020603050405020304" pitchFamily="18" charset="0"/>
                                  </a:rPr>
                                  <m:t>𝐶</m:t>
                                </m:r>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r>
                                  <a:rPr lang="en-US" sz="24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24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S</m:t>
                                </m:r>
                                <m:r>
                                  <m:rPr>
                                    <m:brk m:alnAt="7"/>
                                  </m:rP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m>
                                  <m:mPr>
                                    <m:mcs>
                                      <m:mc>
                                        <m:mcPr>
                                          <m:count m:val="2"/>
                                          <m:mcJc m:val="center"/>
                                        </m:mcPr>
                                      </m:mc>
                                    </m:mcs>
                                    <m:ctrlPr>
                                      <a:rPr lang="en-US" sz="2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e>
                                    <m:e>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e>
                                  </m:mr>
                                </m:m>
                              </m:e>
                            </m:mr>
                            <m:mr>
                              <m:e>
                                <m:r>
                                  <m:rPr>
                                    <m:sty m:val="p"/>
                                  </m:rPr>
                                  <a:rPr lang="en-US" sz="2400">
                                    <a:solidFill>
                                      <a:schemeClr val="tx1"/>
                                    </a:solidFill>
                                    <a:latin typeface="Cambria Math" panose="02040503050406030204" pitchFamily="18" charset="0"/>
                                    <a:cs typeface="Times New Roman" panose="02020603050405020304" pitchFamily="18" charset="0"/>
                                  </a:rPr>
                                  <m:t>S</m:t>
                                </m:r>
                                <m:r>
                                  <m:rPr>
                                    <m:brk m:alnAt="7"/>
                                  </m:rP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r>
                                  <a:rPr lang="en-US" sz="2400" i="1">
                                    <a:solidFill>
                                      <a:schemeClr val="tx1"/>
                                    </a:solidFill>
                                    <a:latin typeface="Cambria Math" panose="02040503050406030204" pitchFamily="18" charset="0"/>
                                    <a:cs typeface="Times New Roman" panose="02020603050405020304" pitchFamily="18" charset="0"/>
                                  </a:rPr>
                                  <m:t>𝐶</m:t>
                                </m:r>
                                <m:r>
                                  <m:rPr>
                                    <m:brk m:alnAt="7"/>
                                  </m:rP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e>
                                <m:m>
                                  <m:mPr>
                                    <m:mcs>
                                      <m:mc>
                                        <m:mcPr>
                                          <m:count m:val="2"/>
                                          <m:mcJc m:val="center"/>
                                        </m:mcPr>
                                      </m:mc>
                                    </m:mcs>
                                    <m:ctrlPr>
                                      <a:rPr lang="en-US" sz="2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e>
                                    <m:e>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e>
                                  </m:mr>
                                </m:m>
                              </m:e>
                            </m:mr>
                            <m:mr>
                              <m:e>
                                <m:m>
                                  <m:mPr>
                                    <m:mcs>
                                      <m:mc>
                                        <m:mcPr>
                                          <m:count m:val="1"/>
                                          <m:mcJc m:val="center"/>
                                        </m:mcPr>
                                      </m:mc>
                                    </m:mcs>
                                    <m:ctrlPr>
                                      <a:rPr lang="en-US" sz="2400" i="1" smtClean="0">
                                        <a:solidFill>
                                          <a:schemeClr val="tx1"/>
                                        </a:solidFill>
                                        <a:latin typeface="Cambria Math" panose="02040503050406030204" pitchFamily="18" charset="0"/>
                                        <a:cs typeface="Times New Roman" panose="02020603050405020304" pitchFamily="18" charset="0"/>
                                      </a:rPr>
                                    </m:ctrlPr>
                                  </m:mPr>
                                  <m:mr>
                                    <m:e>
                                      <m:r>
                                        <m:rPr>
                                          <m:brk m:alnAt="7"/>
                                        </m:rPr>
                                        <a:rPr lang="en-US" sz="2400" b="0" i="1" smtClean="0">
                                          <a:solidFill>
                                            <a:schemeClr val="tx1"/>
                                          </a:solidFill>
                                          <a:latin typeface="Cambria Math" panose="02040503050406030204" pitchFamily="18" charset="0"/>
                                          <a:cs typeface="Times New Roman" panose="02020603050405020304" pitchFamily="18" charset="0"/>
                                        </a:rPr>
                                        <m:t>0</m:t>
                                      </m:r>
                                    </m:e>
                                  </m:mr>
                                  <m:mr>
                                    <m:e>
                                      <m:r>
                                        <a:rPr lang="en-US" sz="2400" b="0" i="1" smtClean="0">
                                          <a:solidFill>
                                            <a:schemeClr val="tx1"/>
                                          </a:solidFill>
                                          <a:latin typeface="Cambria Math" panose="02040503050406030204" pitchFamily="18" charset="0"/>
                                          <a:cs typeface="Times New Roman" panose="02020603050405020304" pitchFamily="18" charset="0"/>
                                        </a:rPr>
                                        <m:t>0</m:t>
                                      </m:r>
                                    </m:e>
                                  </m:mr>
                                </m:m>
                              </m:e>
                              <m:e>
                                <m:m>
                                  <m:mPr>
                                    <m:mcs>
                                      <m:mc>
                                        <m:mcPr>
                                          <m:count m:val="1"/>
                                          <m:mcJc m:val="center"/>
                                        </m:mcPr>
                                      </m:mc>
                                    </m:mcs>
                                    <m:ctrlPr>
                                      <a:rPr lang="en-US" sz="2400" i="1" smtClean="0">
                                        <a:solidFill>
                                          <a:schemeClr val="tx1"/>
                                        </a:solidFill>
                                        <a:latin typeface="Cambria Math" panose="02040503050406030204" pitchFamily="18" charset="0"/>
                                        <a:cs typeface="Times New Roman" panose="02020603050405020304" pitchFamily="18" charset="0"/>
                                      </a:rPr>
                                    </m:ctrlPr>
                                  </m:mPr>
                                  <m:mr>
                                    <m:e>
                                      <m:r>
                                        <m:rPr>
                                          <m:brk m:alnAt="7"/>
                                        </m:rPr>
                                        <a:rPr lang="en-US" sz="2400" b="0" i="1" smtClean="0">
                                          <a:solidFill>
                                            <a:schemeClr val="tx1"/>
                                          </a:solidFill>
                                          <a:latin typeface="Cambria Math" panose="02040503050406030204" pitchFamily="18" charset="0"/>
                                          <a:cs typeface="Times New Roman" panose="02020603050405020304" pitchFamily="18" charset="0"/>
                                        </a:rPr>
                                        <m:t>0</m:t>
                                      </m:r>
                                    </m:e>
                                  </m:mr>
                                  <m:mr>
                                    <m:e>
                                      <m:r>
                                        <a:rPr lang="en-US" sz="2400" b="0" i="1" smtClean="0">
                                          <a:solidFill>
                                            <a:schemeClr val="tx1"/>
                                          </a:solidFill>
                                          <a:latin typeface="Cambria Math" panose="02040503050406030204" pitchFamily="18" charset="0"/>
                                          <a:cs typeface="Times New Roman" panose="02020603050405020304" pitchFamily="18" charset="0"/>
                                        </a:rPr>
                                        <m:t>0</m:t>
                                      </m:r>
                                    </m:e>
                                  </m:mr>
                                </m:m>
                              </m:e>
                              <m:e>
                                <m:m>
                                  <m:mPr>
                                    <m:mcs>
                                      <m:mc>
                                        <m:mcPr>
                                          <m:count m:val="1"/>
                                          <m:mcJc m:val="center"/>
                                        </m:mcPr>
                                      </m:mc>
                                    </m:mcs>
                                    <m:ctrlPr>
                                      <a:rPr lang="en-US" sz="2400" i="1" smtClean="0">
                                        <a:solidFill>
                                          <a:schemeClr val="tx1"/>
                                        </a:solidFill>
                                        <a:latin typeface="Cambria Math" panose="02040503050406030204" pitchFamily="18" charset="0"/>
                                        <a:cs typeface="Times New Roman" panose="02020603050405020304" pitchFamily="18" charset="0"/>
                                      </a:rPr>
                                    </m:ctrlPr>
                                  </m:mPr>
                                  <m:mr>
                                    <m:e>
                                      <m:m>
                                        <m:mPr>
                                          <m:mcs>
                                            <m:mc>
                                              <m:mcPr>
                                                <m:count m:val="2"/>
                                                <m:mcJc m:val="center"/>
                                              </m:mcPr>
                                            </m:mc>
                                          </m:mcs>
                                          <m:ctrlPr>
                                            <a:rPr lang="en-US" sz="2400" i="1" smtClean="0">
                                              <a:solidFill>
                                                <a:schemeClr val="tx1"/>
                                              </a:solidFill>
                                              <a:latin typeface="Cambria Math" panose="02040503050406030204" pitchFamily="18" charset="0"/>
                                              <a:cs typeface="Times New Roman" panose="02020603050405020304" pitchFamily="18" charset="0"/>
                                            </a:rPr>
                                          </m:ctrlPr>
                                        </m:mPr>
                                        <m:mr>
                                          <m:e>
                                            <m:r>
                                              <m:rPr>
                                                <m:brk m:alnAt="7"/>
                                              </m:rPr>
                                              <a:rPr lang="en-US" sz="2400" b="0" i="1" smtClean="0">
                                                <a:solidFill>
                                                  <a:schemeClr val="tx1"/>
                                                </a:solidFill>
                                                <a:latin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cs typeface="Times New Roman" panose="02020603050405020304" pitchFamily="18" charset="0"/>
                                              </a:rPr>
                                              <m:t>0</m:t>
                                            </m:r>
                                          </m:e>
                                        </m:mr>
                                      </m:m>
                                    </m:e>
                                  </m:mr>
                                  <m:mr>
                                    <m:e>
                                      <m:m>
                                        <m:mPr>
                                          <m:mcs>
                                            <m:mc>
                                              <m:mcPr>
                                                <m:count m:val="2"/>
                                                <m:mcJc m:val="center"/>
                                              </m:mcPr>
                                            </m:mc>
                                          </m:mcs>
                                          <m:ctrlPr>
                                            <a:rPr lang="en-US" sz="2400" i="1" smtClean="0">
                                              <a:solidFill>
                                                <a:schemeClr val="tx1"/>
                                              </a:solidFill>
                                              <a:latin typeface="Cambria Math" panose="02040503050406030204" pitchFamily="18" charset="0"/>
                                              <a:cs typeface="Times New Roman" panose="02020603050405020304" pitchFamily="18" charset="0"/>
                                            </a:rPr>
                                          </m:ctrlPr>
                                        </m:mPr>
                                        <m:mr>
                                          <m:e>
                                            <m:r>
                                              <m:rPr>
                                                <m:brk m:alnAt="7"/>
                                              </m:rPr>
                                              <a:rPr lang="en-US" sz="2400" b="0" i="1" smtClean="0">
                                                <a:solidFill>
                                                  <a:schemeClr val="tx1"/>
                                                </a:solidFill>
                                                <a:latin typeface="Cambria Math" panose="02040503050406030204" pitchFamily="18" charset="0"/>
                                                <a:cs typeface="Times New Roman" panose="02020603050405020304" pitchFamily="18" charset="0"/>
                                              </a:rPr>
                                              <m:t>0</m:t>
                                            </m:r>
                                          </m:e>
                                          <m:e>
                                            <m:r>
                                              <a:rPr lang="en-US" sz="2400" b="0" i="1" smtClean="0">
                                                <a:solidFill>
                                                  <a:schemeClr val="tx1"/>
                                                </a:solidFill>
                                                <a:latin typeface="Cambria Math" panose="02040503050406030204" pitchFamily="18" charset="0"/>
                                                <a:cs typeface="Times New Roman" panose="02020603050405020304" pitchFamily="18" charset="0"/>
                                              </a:rPr>
                                              <m:t>1</m:t>
                                            </m:r>
                                          </m:e>
                                        </m:mr>
                                      </m:m>
                                    </m:e>
                                  </m:mr>
                                </m:m>
                              </m:e>
                            </m:mr>
                          </m:m>
                        </m:e>
                      </m:d>
                    </m:oMath>
                  </m:oMathPara>
                </a14:m>
                <a:endParaRPr lang="en-US" sz="2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457200"/>
                <a:ext cx="8153400" cy="5943600"/>
              </a:xfrm>
              <a:blipFill rotWithShape="1">
                <a:blip r:embed="rId2"/>
                <a:stretch>
                  <a:fillRect l="-598" t="-615" r="-1570"/>
                </a:stretch>
              </a:blipFill>
            </p:spPr>
            <p:txBody>
              <a:bodyPr/>
              <a:lstStyle/>
              <a:p>
                <a:r>
                  <a:rPr lang="en-US">
                    <a:noFill/>
                  </a:rPr>
                  <a:t> </a:t>
                </a:r>
              </a:p>
            </p:txBody>
          </p:sp>
        </mc:Fallback>
      </mc:AlternateContent>
    </p:spTree>
    <p:extLst>
      <p:ext uri="{BB962C8B-B14F-4D97-AF65-F5344CB8AC3E}">
        <p14:creationId xmlns:p14="http://schemas.microsoft.com/office/powerpoint/2010/main" val="4123513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352302"/>
                <a:ext cx="8342416" cy="6124698"/>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The fundamental rotation matrices can be multiplied together to represent a sequence of finite rotation. </a:t>
                </a:r>
              </a:p>
              <a:p>
                <a:r>
                  <a:rPr lang="en-US" sz="2200" dirty="0">
                    <a:solidFill>
                      <a:schemeClr val="tx1"/>
                    </a:solidFill>
                    <a:latin typeface="Times New Roman" panose="02020603050405020304" pitchFamily="18" charset="0"/>
                    <a:cs typeface="Times New Roman" panose="02020603050405020304" pitchFamily="18" charset="0"/>
                  </a:rPr>
                  <a:t>The  overall rotation matrix representing a rotation of angle </a:t>
                </a:r>
                <a:r>
                  <a:rPr lang="el-GR" sz="2200" dirty="0">
                    <a:solidFill>
                      <a:schemeClr val="tx1"/>
                    </a:solidFill>
                    <a:latin typeface="Times New Roman" panose="02020603050405020304" pitchFamily="18" charset="0"/>
                    <a:cs typeface="Times New Roman" panose="02020603050405020304" pitchFamily="18" charset="0"/>
                  </a:rPr>
                  <a:t>θ</a:t>
                </a:r>
                <a:r>
                  <a:rPr lang="en-US" sz="2200" baseline="-25000" dirty="0">
                    <a:solidFill>
                      <a:schemeClr val="tx1"/>
                    </a:solidFill>
                    <a:latin typeface="Times New Roman" panose="02020603050405020304" pitchFamily="18" charset="0"/>
                    <a:cs typeface="Times New Roman" panose="02020603050405020304" pitchFamily="18" charset="0"/>
                  </a:rPr>
                  <a:t>1</a:t>
                </a:r>
                <a:r>
                  <a:rPr lang="en-US" sz="2200" dirty="0">
                    <a:solidFill>
                      <a:schemeClr val="tx1"/>
                    </a:solidFill>
                    <a:latin typeface="Times New Roman" panose="02020603050405020304" pitchFamily="18" charset="0"/>
                    <a:cs typeface="Times New Roman" panose="02020603050405020304" pitchFamily="18" charset="0"/>
                  </a:rPr>
                  <a:t> about x axis followed by rotation of angle </a:t>
                </a:r>
                <a:r>
                  <a:rPr lang="el-GR" sz="2200" dirty="0">
                    <a:solidFill>
                      <a:schemeClr val="tx1"/>
                    </a:solidFill>
                    <a:latin typeface="Times New Roman" panose="02020603050405020304" pitchFamily="18" charset="0"/>
                    <a:cs typeface="Times New Roman" panose="02020603050405020304" pitchFamily="18" charset="0"/>
                  </a:rPr>
                  <a:t>θ</a:t>
                </a:r>
                <a:r>
                  <a:rPr lang="en-US" sz="2200" baseline="-25000" dirty="0">
                    <a:solidFill>
                      <a:schemeClr val="tx1"/>
                    </a:solidFill>
                    <a:latin typeface="Times New Roman" panose="02020603050405020304" pitchFamily="18" charset="0"/>
                    <a:cs typeface="Times New Roman" panose="02020603050405020304" pitchFamily="18" charset="0"/>
                  </a:rPr>
                  <a:t>2</a:t>
                </a:r>
                <a:r>
                  <a:rPr lang="en-US" sz="2200" dirty="0">
                    <a:solidFill>
                      <a:schemeClr val="tx1"/>
                    </a:solidFill>
                    <a:latin typeface="Times New Roman" panose="02020603050405020304" pitchFamily="18" charset="0"/>
                    <a:cs typeface="Times New Roman" panose="02020603050405020304" pitchFamily="18" charset="0"/>
                  </a:rPr>
                  <a:t> about y axis</a:t>
                </a:r>
              </a:p>
              <a:p>
                <a:pPr marL="0" indent="0">
                  <a:lnSpc>
                    <a:spcPct val="150000"/>
                  </a:lnSpc>
                  <a:spcAft>
                    <a:spcPts val="1200"/>
                  </a:spcAft>
                  <a:buNone/>
                </a:pPr>
                <a14:m>
                  <m:oMathPara xmlns:m="http://schemas.openxmlformats.org/officeDocument/2006/math">
                    <m:oMathParaPr>
                      <m:jc m:val="centerGroup"/>
                    </m:oMathParaPr>
                    <m:oMath xmlns:m="http://schemas.openxmlformats.org/officeDocument/2006/math">
                      <m:r>
                        <a:rPr lang="en-US" sz="2200">
                          <a:solidFill>
                            <a:schemeClr val="tx1"/>
                          </a:solidFill>
                          <a:latin typeface="Cambria Math"/>
                          <a:cs typeface="Times New Roman" panose="02020603050405020304" pitchFamily="18" charset="0"/>
                        </a:rPr>
                        <m:t>𝑅</m:t>
                      </m:r>
                      <m:r>
                        <a:rPr lang="en-US" sz="2200">
                          <a:solidFill>
                            <a:schemeClr val="tx1"/>
                          </a:solidFill>
                          <a:latin typeface="Cambria Math"/>
                          <a:cs typeface="Times New Roman" panose="02020603050405020304" pitchFamily="18" charset="0"/>
                        </a:rPr>
                        <m:t>=</m:t>
                      </m:r>
                      <m:r>
                        <a:rPr lang="en-US" sz="2200">
                          <a:solidFill>
                            <a:schemeClr val="tx1"/>
                          </a:solidFill>
                          <a:latin typeface="Cambria Math"/>
                          <a:cs typeface="Times New Roman" panose="02020603050405020304" pitchFamily="18" charset="0"/>
                        </a:rPr>
                        <m:t>𝑅𝑦</m:t>
                      </m:r>
                      <m:d>
                        <m:dPr>
                          <m:ctrlPr>
                            <a:rPr lang="en-US" sz="2200" i="1">
                              <a:solidFill>
                                <a:schemeClr val="tx1"/>
                              </a:solidFill>
                              <a:latin typeface="Cambria Math" panose="02040503050406030204" pitchFamily="18" charset="0"/>
                              <a:cs typeface="Times New Roman" panose="02020603050405020304" pitchFamily="18" charset="0"/>
                            </a:rPr>
                          </m:ctrlPr>
                        </m:dPr>
                        <m:e>
                          <m:r>
                            <m:rPr>
                              <m:nor/>
                            </m:rPr>
                            <a:rPr lang="el-GR" sz="2200" dirty="0">
                              <a:solidFill>
                                <a:schemeClr val="tx1"/>
                              </a:solidFill>
                              <a:latin typeface="Times New Roman" panose="02020603050405020304" pitchFamily="18" charset="0"/>
                              <a:cs typeface="Times New Roman" panose="02020603050405020304" pitchFamily="18" charset="0"/>
                            </a:rPr>
                            <m:t>θ</m:t>
                          </m:r>
                          <m:r>
                            <m:rPr>
                              <m:nor/>
                            </m:rPr>
                            <a:rPr lang="en-US" sz="2200" b="0" i="0" baseline="-25000" dirty="0" smtClean="0">
                              <a:solidFill>
                                <a:schemeClr val="tx1"/>
                              </a:solidFill>
                              <a:latin typeface="Times New Roman" panose="02020603050405020304" pitchFamily="18" charset="0"/>
                              <a:cs typeface="Times New Roman" panose="02020603050405020304" pitchFamily="18" charset="0"/>
                            </a:rPr>
                            <m:t>2</m:t>
                          </m:r>
                        </m:e>
                      </m:d>
                      <m:r>
                        <a:rPr lang="en-US" sz="2200">
                          <a:solidFill>
                            <a:schemeClr val="tx1"/>
                          </a:solidFill>
                          <a:latin typeface="Cambria Math"/>
                          <a:cs typeface="Times New Roman" panose="02020603050405020304" pitchFamily="18" charset="0"/>
                        </a:rPr>
                        <m:t>𝑅</m:t>
                      </m:r>
                      <m:r>
                        <a:rPr lang="en-US" sz="2200" baseline="-25000">
                          <a:solidFill>
                            <a:schemeClr val="tx1"/>
                          </a:solidFill>
                          <a:latin typeface="Cambria Math"/>
                          <a:cs typeface="Times New Roman" panose="02020603050405020304" pitchFamily="18" charset="0"/>
                        </a:rPr>
                        <m:t>𝑥</m:t>
                      </m:r>
                      <m:r>
                        <a:rPr lang="en-US" sz="2200">
                          <a:solidFill>
                            <a:schemeClr val="tx1"/>
                          </a:solidFill>
                          <a:latin typeface="Cambria Math"/>
                          <a:cs typeface="Times New Roman" panose="02020603050405020304" pitchFamily="18" charset="0"/>
                        </a:rPr>
                        <m:t>(</m:t>
                      </m:r>
                      <m:r>
                        <m:rPr>
                          <m:nor/>
                        </m:rPr>
                        <a:rPr lang="el-GR" sz="2200" dirty="0">
                          <a:solidFill>
                            <a:schemeClr val="tx1"/>
                          </a:solidFill>
                          <a:latin typeface="Times New Roman" panose="02020603050405020304" pitchFamily="18" charset="0"/>
                          <a:cs typeface="Times New Roman" panose="02020603050405020304" pitchFamily="18" charset="0"/>
                        </a:rPr>
                        <m:t>θ</m:t>
                      </m:r>
                      <m:r>
                        <m:rPr>
                          <m:nor/>
                        </m:rPr>
                        <a:rPr lang="en-US" sz="2200" b="0" i="0" baseline="-25000" dirty="0" smtClean="0">
                          <a:solidFill>
                            <a:schemeClr val="tx1"/>
                          </a:solidFill>
                          <a:latin typeface="Times New Roman" panose="02020603050405020304" pitchFamily="18" charset="0"/>
                          <a:cs typeface="Times New Roman" panose="02020603050405020304" pitchFamily="18" charset="0"/>
                        </a:rPr>
                        <m:t>1</m:t>
                      </m:r>
                      <m:r>
                        <a:rPr lang="en-US" sz="2200">
                          <a:solidFill>
                            <a:schemeClr val="tx1"/>
                          </a:solidFill>
                          <a:latin typeface="Cambria Math"/>
                          <a:cs typeface="Times New Roman" panose="02020603050405020304" pitchFamily="18" charset="0"/>
                        </a:rPr>
                        <m:t>)</m:t>
                      </m:r>
                    </m:oMath>
                  </m:oMathPara>
                </a14:m>
                <a:endParaRPr lang="en-US" sz="2200" dirty="0">
                  <a:solidFill>
                    <a:schemeClr val="tx1"/>
                  </a:solidFill>
                  <a:latin typeface="Times New Roman" panose="02020603050405020304" pitchFamily="18" charset="0"/>
                  <a:cs typeface="Times New Roman" panose="020206030504050203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r>
                        <a:rPr lang="en-US" sz="2000" i="1">
                          <a:latin typeface="Cambria Math" panose="02040503050406030204" pitchFamily="18" charset="0"/>
                        </a:rPr>
                        <m:t>=</m:t>
                      </m:r>
                      <m:d>
                        <m:dPr>
                          <m:begChr m:val="["/>
                          <m:endChr m:val="]"/>
                          <m:ctrlPr>
                            <a:rPr lang="en-US" sz="2000" i="1">
                              <a:solidFill>
                                <a:schemeClr val="tx1"/>
                              </a:solidFill>
                              <a:latin typeface="Cambria Math" panose="02040503050406030204" pitchFamily="18" charset="0"/>
                              <a:cs typeface="Times New Roman" panose="02020603050405020304" pitchFamily="18" charset="0"/>
                            </a:rPr>
                          </m:ctrlPr>
                        </m:dPr>
                        <m:e>
                          <m:m>
                            <m:mPr>
                              <m:mcs>
                                <m:mc>
                                  <m:mcPr>
                                    <m:count m:val="3"/>
                                    <m:mcJc m:val="center"/>
                                  </m:mcPr>
                                </m:mc>
                              </m:mcs>
                              <m:ctrlPr>
                                <a:rPr lang="en-US" sz="2000" i="1">
                                  <a:solidFill>
                                    <a:schemeClr val="tx1"/>
                                  </a:solidFill>
                                  <a:latin typeface="Cambria Math" panose="02040503050406030204" pitchFamily="18" charset="0"/>
                                  <a:cs typeface="Times New Roman" panose="02020603050405020304" pitchFamily="18" charset="0"/>
                                </a:rPr>
                              </m:ctrlPr>
                            </m:mPr>
                            <m:mr>
                              <m:e>
                                <m:r>
                                  <m:rPr>
                                    <m:brk m:alnAt="7"/>
                                  </m:rPr>
                                  <a:rPr lang="en-US" sz="2000" i="1">
                                    <a:solidFill>
                                      <a:schemeClr val="tx1"/>
                                    </a:solidFill>
                                    <a:latin typeface="Cambria Math" panose="02040503050406030204" pitchFamily="18" charset="0"/>
                                    <a:cs typeface="Times New Roman" panose="02020603050405020304" pitchFamily="18" charset="0"/>
                                  </a:rPr>
                                  <m:t>𝐶</m:t>
                                </m:r>
                                <m: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e>
                                <m:r>
                                  <a:rPr lang="en-US"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e>
                              <m:e>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𝑆</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mr>
                            <m:mr>
                              <m:e>
                                <m:r>
                                  <a:rPr lang="en-US" sz="2000" b="0" i="0" smtClean="0">
                                    <a:solidFill>
                                      <a:schemeClr val="tx1"/>
                                    </a:solidFill>
                                    <a:latin typeface="Cambria Math" panose="02040503050406030204" pitchFamily="18" charset="0"/>
                                    <a:cs typeface="Times New Roman" panose="02020603050405020304" pitchFamily="18" charset="0"/>
                                  </a:rPr>
                                  <m:t>0</m:t>
                                </m:r>
                              </m:e>
                              <m:e>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e>
                              <m:e>
                                <m:r>
                                  <a:rPr lang="en-US" sz="2000" i="1">
                                    <a:solidFill>
                                      <a:schemeClr val="tx1"/>
                                    </a:solidFill>
                                    <a:latin typeface="Cambria Math" panose="02040503050406030204" pitchFamily="18" charset="0"/>
                                    <a:cs typeface="Times New Roman" panose="02020603050405020304" pitchFamily="18" charset="0"/>
                                  </a:rPr>
                                  <m:t>0</m:t>
                                </m:r>
                              </m:e>
                            </m:mr>
                            <m:mr>
                              <m:e>
                                <m:r>
                                  <a:rPr lang="en-US" sz="2000" b="0" i="1" smtClean="0">
                                    <a:solidFill>
                                      <a:schemeClr val="tx1"/>
                                    </a:solidFill>
                                    <a:latin typeface="Cambria Math" panose="02040503050406030204" pitchFamily="18" charset="0"/>
                                    <a:cs typeface="Times New Roman" panose="02020603050405020304" pitchFamily="18" charset="0"/>
                                  </a:rPr>
                                  <m:t>−</m:t>
                                </m:r>
                                <m:r>
                                  <a:rPr lang="en-US" sz="2000" b="0" i="1" smtClean="0">
                                    <a:solidFill>
                                      <a:schemeClr val="tx1"/>
                                    </a:solidFill>
                                    <a:latin typeface="Cambria Math" panose="02040503050406030204" pitchFamily="18" charset="0"/>
                                    <a:cs typeface="Times New Roman" panose="02020603050405020304" pitchFamily="18" charset="0"/>
                                  </a:rPr>
                                  <m:t>𝑆</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e>
                                <m:r>
                                  <a:rPr lang="en-US" sz="2000" i="1">
                                    <a:solidFill>
                                      <a:schemeClr val="tx1"/>
                                    </a:solidFill>
                                    <a:latin typeface="Cambria Math" panose="02040503050406030204" pitchFamily="18" charset="0"/>
                                    <a:cs typeface="Times New Roman" panose="02020603050405020304" pitchFamily="18" charset="0"/>
                                  </a:rPr>
                                  <m:t>0</m:t>
                                </m:r>
                              </m:e>
                              <m:e>
                                <m:r>
                                  <a:rPr lang="en-US" sz="2000" b="0" i="1" smtClean="0">
                                    <a:solidFill>
                                      <a:schemeClr val="tx1"/>
                                    </a:solidFill>
                                    <a:latin typeface="Cambria Math" panose="02040503050406030204" pitchFamily="18" charset="0"/>
                                    <a:cs typeface="Times New Roman" panose="02020603050405020304" pitchFamily="18" charset="0"/>
                                  </a:rPr>
                                  <m:t>𝐶</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mr>
                          </m:m>
                        </m:e>
                      </m:d>
                      <m:d>
                        <m:dPr>
                          <m:begChr m:val="["/>
                          <m:endChr m:val="]"/>
                          <m:ctrlPr>
                            <a:rPr lang="en-US" sz="2000" i="1">
                              <a:solidFill>
                                <a:schemeClr val="tx1"/>
                              </a:solidFill>
                              <a:latin typeface="Cambria Math" panose="02040503050406030204" pitchFamily="18" charset="0"/>
                              <a:cs typeface="Times New Roman" panose="02020603050405020304" pitchFamily="18" charset="0"/>
                            </a:rPr>
                          </m:ctrlPr>
                        </m:dPr>
                        <m:e>
                          <m:m>
                            <m:mPr>
                              <m:mcs>
                                <m:mc>
                                  <m:mcPr>
                                    <m:count m:val="3"/>
                                    <m:mcJc m:val="center"/>
                                  </m:mcPr>
                                </m:mc>
                              </m:mcs>
                              <m:ctrlPr>
                                <a:rPr lang="en-US" sz="2000" i="1" smtClean="0">
                                  <a:solidFill>
                                    <a:schemeClr val="tx1"/>
                                  </a:solidFill>
                                  <a:latin typeface="Cambria Math" panose="02040503050406030204" pitchFamily="18" charset="0"/>
                                  <a:cs typeface="Times New Roman" panose="02020603050405020304" pitchFamily="18" charset="0"/>
                                </a:rPr>
                              </m:ctrlPr>
                            </m:mPr>
                            <m:mr>
                              <m:e>
                                <m:r>
                                  <m:rPr>
                                    <m:brk m:alnAt="7"/>
                                  </m:rPr>
                                  <a:rPr lang="en-US" sz="2000" b="0" i="1" smtClean="0">
                                    <a:solidFill>
                                      <a:schemeClr val="tx1"/>
                                    </a:solidFill>
                                    <a:latin typeface="Cambria Math" panose="02040503050406030204" pitchFamily="18" charset="0"/>
                                    <a:cs typeface="Times New Roman" panose="02020603050405020304" pitchFamily="18" charset="0"/>
                                  </a:rPr>
                                  <m:t>1</m:t>
                                </m:r>
                              </m:e>
                              <m:e>
                                <m:r>
                                  <a:rPr lang="en-US"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e>
                              <m:e>
                                <m:r>
                                  <a:rPr lang="en-US" sz="2000" i="1">
                                    <a:solidFill>
                                      <a:schemeClr val="tx1"/>
                                    </a:solidFill>
                                    <a:latin typeface="Cambria Math" panose="02040503050406030204" pitchFamily="18" charset="0"/>
                                    <a:cs typeface="Times New Roman" panose="02020603050405020304" pitchFamily="18" charset="0"/>
                                  </a:rPr>
                                  <m:t>0</m:t>
                                </m:r>
                              </m:e>
                            </m:mr>
                            <m:mr>
                              <m:e>
                                <m:r>
                                  <a:rPr lang="en-US" sz="2000" b="0" i="0" smtClean="0">
                                    <a:solidFill>
                                      <a:schemeClr val="tx1"/>
                                    </a:solidFill>
                                    <a:latin typeface="Cambria Math" panose="02040503050406030204" pitchFamily="18" charset="0"/>
                                    <a:cs typeface="Times New Roman" panose="02020603050405020304" pitchFamily="18" charset="0"/>
                                  </a:rPr>
                                  <m:t>0</m:t>
                                </m:r>
                              </m:e>
                              <m:e>
                                <m:r>
                                  <a:rPr lang="en-US" sz="2000" i="1">
                                    <a:solidFill>
                                      <a:schemeClr val="tx1"/>
                                    </a:solidFill>
                                    <a:latin typeface="Cambria Math" panose="02040503050406030204" pitchFamily="18" charset="0"/>
                                    <a:cs typeface="Times New Roman" panose="02020603050405020304" pitchFamily="18" charset="0"/>
                                  </a:rPr>
                                  <m:t>𝐶</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e>
                              <m:e>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𝑆</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e>
                            </m:mr>
                            <m:mr>
                              <m:e>
                                <m:r>
                                  <a:rPr lang="en-US" sz="2000" i="1">
                                    <a:solidFill>
                                      <a:schemeClr val="tx1"/>
                                    </a:solidFill>
                                    <a:latin typeface="Cambria Math" panose="02040503050406030204" pitchFamily="18" charset="0"/>
                                    <a:cs typeface="Times New Roman" panose="02020603050405020304" pitchFamily="18" charset="0"/>
                                  </a:rPr>
                                  <m:t>0</m:t>
                                </m:r>
                              </m:e>
                              <m:e>
                                <m:r>
                                  <a:rPr lang="en-US" sz="2000" b="0" i="1" smtClean="0">
                                    <a:solidFill>
                                      <a:schemeClr val="tx1"/>
                                    </a:solidFill>
                                    <a:latin typeface="Cambria Math" panose="02040503050406030204" pitchFamily="18" charset="0"/>
                                    <a:cs typeface="Times New Roman" panose="02020603050405020304" pitchFamily="18" charset="0"/>
                                  </a:rPr>
                                  <m:t>𝑆</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e>
                              <m:e>
                                <m:r>
                                  <a:rPr lang="en-US" sz="2000" b="0" i="1" smtClean="0">
                                    <a:solidFill>
                                      <a:schemeClr val="tx1"/>
                                    </a:solidFill>
                                    <a:latin typeface="Cambria Math" panose="02040503050406030204" pitchFamily="18" charset="0"/>
                                    <a:cs typeface="Times New Roman" panose="02020603050405020304" pitchFamily="18" charset="0"/>
                                  </a:rPr>
                                  <m:t>𝐶</m:t>
                                </m:r>
                                <m:r>
                                  <m:rPr>
                                    <m:brk m:alnAt="7"/>
                                  </m:rP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r>
                                  <a:rPr lang="en-US" sz="20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e>
                            </m:mr>
                          </m:m>
                        </m:e>
                      </m:d>
                    </m:oMath>
                  </m:oMathPara>
                </a14:m>
                <a:endParaRPr lang="en-US" sz="3500" dirty="0">
                  <a:solidFill>
                    <a:schemeClr val="tx1"/>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𝑅</m:t>
                      </m:r>
                      <m:r>
                        <a:rPr lang="en-US" sz="2400" i="1">
                          <a:latin typeface="Cambria Math" panose="02040503050406030204" pitchFamily="18" charset="0"/>
                        </a:rPr>
                        <m:t>=</m:t>
                      </m:r>
                      <m:d>
                        <m:dPr>
                          <m:begChr m:val="["/>
                          <m:endChr m:val="]"/>
                          <m:ctrlPr>
                            <a:rPr lang="en-US" sz="2400" i="1">
                              <a:solidFill>
                                <a:schemeClr val="tx1"/>
                              </a:solidFill>
                              <a:latin typeface="Cambria Math" panose="02040503050406030204" pitchFamily="18" charset="0"/>
                              <a:cs typeface="Times New Roman" panose="02020603050405020304" pitchFamily="18" charset="0"/>
                            </a:rPr>
                          </m:ctrlPr>
                        </m:dPr>
                        <m:e>
                          <m:m>
                            <m:mPr>
                              <m:mcs>
                                <m:mc>
                                  <m:mcPr>
                                    <m:count m:val="3"/>
                                    <m:mcJc m:val="center"/>
                                  </m:mcPr>
                                </m:mc>
                              </m:mcs>
                              <m:ctrlPr>
                                <a:rPr lang="en-US" sz="2400" i="1">
                                  <a:solidFill>
                                    <a:schemeClr val="tx1"/>
                                  </a:solidFill>
                                  <a:latin typeface="Cambria Math" panose="02040503050406030204" pitchFamily="18" charset="0"/>
                                  <a:cs typeface="Times New Roman" panose="02020603050405020304" pitchFamily="18" charset="0"/>
                                </a:rPr>
                              </m:ctrlPr>
                            </m:mPr>
                            <m:mr>
                              <m:e>
                                <m:r>
                                  <m:rPr>
                                    <m:brk m:alnAt="7"/>
                                  </m:rPr>
                                  <a:rPr lang="en-US" sz="2400" i="1">
                                    <a:solidFill>
                                      <a:schemeClr val="tx1"/>
                                    </a:solidFill>
                                    <a:latin typeface="Cambria Math" panose="02040503050406030204" pitchFamily="18" charset="0"/>
                                    <a:cs typeface="Times New Roman" panose="02020603050405020304" pitchFamily="18" charset="0"/>
                                  </a:rPr>
                                  <m:t>𝐶</m:t>
                                </m:r>
                                <m:r>
                                  <a:rPr lang="en-US" sz="2400" i="1" baseline="-250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e>
                                <m:r>
                                  <m:rPr>
                                    <m:sty m:val="p"/>
                                  </m:rPr>
                                  <a:rPr lang="en-US" sz="2000">
                                    <a:latin typeface="Cambria Math" panose="02040503050406030204" pitchFamily="18" charset="0"/>
                                  </a:rPr>
                                  <m:t>S</m:t>
                                </m:r>
                                <m:r>
                                  <a:rPr lang="en-US" sz="2000" baseline="-25000">
                                    <a:latin typeface="Cambria Math" panose="02040503050406030204" pitchFamily="18" charset="0"/>
                                  </a:rPr>
                                  <m:t>1</m:t>
                                </m:r>
                                <m:r>
                                  <m:rPr>
                                    <m:sty m:val="p"/>
                                  </m:rPr>
                                  <a:rPr lang="en-US" sz="2000">
                                    <a:latin typeface="Cambria Math" panose="02040503050406030204" pitchFamily="18" charset="0"/>
                                  </a:rPr>
                                  <m:t>S</m:t>
                                </m:r>
                                <m:r>
                                  <a:rPr lang="en-US" sz="2000" baseline="-25000">
                                    <a:latin typeface="Cambria Math" panose="02040503050406030204" pitchFamily="18" charset="0"/>
                                  </a:rPr>
                                  <m:t>2</m:t>
                                </m:r>
                              </m:e>
                              <m:e>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𝐶</m:t>
                                </m:r>
                                <m:r>
                                  <a:rPr lang="en-US" sz="24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𝑆</m:t>
                                </m:r>
                                <m:r>
                                  <a:rPr lang="en-US" sz="2400" i="1" baseline="-250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mr>
                            <m:mr>
                              <m:e>
                                <m:r>
                                  <a:rPr lang="en-US" sz="2400">
                                    <a:solidFill>
                                      <a:schemeClr val="tx1"/>
                                    </a:solidFill>
                                    <a:latin typeface="Cambria Math" panose="02040503050406030204" pitchFamily="18" charset="0"/>
                                    <a:cs typeface="Times New Roman" panose="02020603050405020304" pitchFamily="18" charset="0"/>
                                  </a:rPr>
                                  <m:t>0</m:t>
                                </m:r>
                              </m:e>
                              <m:e>
                                <m:r>
                                  <a:rPr lang="en-US" sz="2400" b="0" i="1" smtClean="0">
                                    <a:solidFill>
                                      <a:schemeClr val="tx1"/>
                                    </a:solidFill>
                                    <a:latin typeface="Cambria Math" panose="02040503050406030204" pitchFamily="18" charset="0"/>
                                    <a:cs typeface="Times New Roman" panose="02020603050405020304" pitchFamily="18" charset="0"/>
                                  </a:rPr>
                                  <m:t>𝐶</m:t>
                                </m:r>
                                <m:r>
                                  <a:rPr lang="en-US" sz="2400" i="1" baseline="-250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e>
                              <m:e>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𝑆</m:t>
                                </m:r>
                                <m:r>
                                  <a:rPr lang="en-US" sz="2400" b="0" i="1"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e>
                            </m:mr>
                            <m:mr>
                              <m:e>
                                <m:r>
                                  <a:rPr lang="en-US" sz="2400" i="1">
                                    <a:solidFill>
                                      <a:schemeClr val="tx1"/>
                                    </a:solidFill>
                                    <a:latin typeface="Cambria Math" panose="02040503050406030204" pitchFamily="18" charset="0"/>
                                    <a:cs typeface="Times New Roman" panose="02020603050405020304" pitchFamily="18" charset="0"/>
                                  </a:rPr>
                                  <m:t>−</m:t>
                                </m:r>
                                <m:r>
                                  <a:rPr lang="en-US" sz="2400" i="1">
                                    <a:solidFill>
                                      <a:schemeClr val="tx1"/>
                                    </a:solidFill>
                                    <a:latin typeface="Cambria Math" panose="02040503050406030204" pitchFamily="18" charset="0"/>
                                    <a:cs typeface="Times New Roman" panose="02020603050405020304" pitchFamily="18" charset="0"/>
                                  </a:rPr>
                                  <m:t>𝑆</m:t>
                                </m:r>
                                <m:r>
                                  <a:rPr lang="en-US" sz="2400" i="1" baseline="-250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e>
                                <m:r>
                                  <a:rPr lang="en-US" sz="2000" i="1">
                                    <a:latin typeface="Cambria Math" panose="02040503050406030204" pitchFamily="18" charset="0"/>
                                  </a:rPr>
                                  <m:t>𝑆</m:t>
                                </m:r>
                                <m:r>
                                  <a:rPr lang="en-US" sz="2000" i="1" baseline="-25000">
                                    <a:latin typeface="Cambria Math" panose="02040503050406030204" pitchFamily="18" charset="0"/>
                                  </a:rPr>
                                  <m:t>1</m:t>
                                </m:r>
                                <m:r>
                                  <a:rPr lang="en-US" sz="2000" i="1">
                                    <a:latin typeface="Cambria Math" panose="02040503050406030204" pitchFamily="18" charset="0"/>
                                  </a:rPr>
                                  <m:t>𝐶</m:t>
                                </m:r>
                                <m:r>
                                  <a:rPr lang="en-US" sz="2000" i="1" baseline="-25000">
                                    <a:latin typeface="Cambria Math" panose="02040503050406030204" pitchFamily="18" charset="0"/>
                                  </a:rPr>
                                  <m:t>2</m:t>
                                </m:r>
                              </m:e>
                              <m:e>
                                <m:r>
                                  <a:rPr lang="en-US" sz="2400" i="1">
                                    <a:solidFill>
                                      <a:schemeClr val="tx1"/>
                                    </a:solidFill>
                                    <a:latin typeface="Cambria Math" panose="02040503050406030204" pitchFamily="18" charset="0"/>
                                    <a:cs typeface="Times New Roman" panose="02020603050405020304" pitchFamily="18" charset="0"/>
                                  </a:rPr>
                                  <m:t>𝐶</m:t>
                                </m:r>
                                <m:r>
                                  <a:rPr lang="en-US" sz="2400" b="0" i="1" baseline="-25000" smtClean="0">
                                    <a:solidFill>
                                      <a:schemeClr val="tx1"/>
                                    </a:solidFill>
                                    <a:latin typeface="Cambria Math" panose="02040503050406030204" pitchFamily="18" charset="0"/>
                                    <a:cs typeface="Times New Roman" panose="02020603050405020304" pitchFamily="18" charset="0"/>
                                  </a:rPr>
                                  <m:t>1</m:t>
                                </m:r>
                                <m:r>
                                  <a:rPr lang="en-US" sz="2400" b="0" i="1" smtClean="0">
                                    <a:solidFill>
                                      <a:schemeClr val="tx1"/>
                                    </a:solidFill>
                                    <a:latin typeface="Cambria Math" panose="02040503050406030204" pitchFamily="18" charset="0"/>
                                    <a:cs typeface="Times New Roman" panose="02020603050405020304" pitchFamily="18" charset="0"/>
                                  </a:rPr>
                                  <m:t>𝐶</m:t>
                                </m:r>
                                <m:r>
                                  <a:rPr lang="en-US" sz="2400" i="1" baseline="-250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mr>
                          </m:m>
                        </m:e>
                      </m:d>
                    </m:oMath>
                  </m:oMathPara>
                </a14:m>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r>
                  <a:rPr lang="en-US" sz="2200" dirty="0">
                    <a:solidFill>
                      <a:schemeClr val="tx1"/>
                    </a:solidFill>
                    <a:latin typeface="Times New Roman" panose="02020603050405020304" pitchFamily="18" charset="0"/>
                    <a:cs typeface="Times New Roman" panose="02020603050405020304" pitchFamily="18" charset="0"/>
                  </a:rPr>
                  <a:t>The order of rotation is significant, changing the order will result in a different orientation.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352302"/>
                <a:ext cx="8342416" cy="6124698"/>
              </a:xfrm>
              <a:blipFill rotWithShape="1">
                <a:blip r:embed="rId2"/>
                <a:stretch>
                  <a:fillRect l="-877" t="-597" r="-1315"/>
                </a:stretch>
              </a:blipFill>
            </p:spPr>
            <p:txBody>
              <a:bodyPr/>
              <a:lstStyle/>
              <a:p>
                <a:r>
                  <a:rPr lang="en-US">
                    <a:noFill/>
                  </a:rPr>
                  <a:t> </a:t>
                </a:r>
              </a:p>
            </p:txBody>
          </p:sp>
        </mc:Fallback>
      </mc:AlternateContent>
    </p:spTree>
    <p:extLst>
      <p:ext uri="{BB962C8B-B14F-4D97-AF65-F5344CB8AC3E}">
        <p14:creationId xmlns:p14="http://schemas.microsoft.com/office/powerpoint/2010/main" val="4233809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838200"/>
                <a:ext cx="8382000" cy="5486400"/>
              </a:xfrm>
            </p:spPr>
            <p:txBody>
              <a:bodyPr>
                <a:noAutofit/>
              </a:bodyPr>
              <a:lstStyle/>
              <a:p>
                <a14:m>
                  <m:oMath xmlns:m="http://schemas.openxmlformats.org/officeDocument/2006/math">
                    <m:r>
                      <a:rPr lang="en-US" sz="2000" b="0" i="1">
                        <a:latin typeface="Cambria Math" panose="02040503050406030204" pitchFamily="18" charset="0"/>
                      </a:rPr>
                      <m:t>𝑅</m:t>
                    </m:r>
                    <m:r>
                      <a:rPr lang="en-US" sz="2000" b="0" i="1" baseline="-25000">
                        <a:latin typeface="Cambria Math" panose="02040503050406030204" pitchFamily="18" charset="0"/>
                      </a:rPr>
                      <m:t>𝑧</m:t>
                    </m:r>
                    <m:d>
                      <m:dPr>
                        <m:ctrlPr>
                          <a:rPr lang="en-US" sz="2000" i="1" baseline="-25000">
                            <a:latin typeface="Cambria Math" panose="02040503050406030204" pitchFamily="18" charset="0"/>
                          </a:rPr>
                        </m:ctrlPr>
                      </m:dPr>
                      <m:e>
                        <m:r>
                          <a:rPr lang="en-US" sz="2000" b="0" i="1">
                            <a:latin typeface="Cambria Math" panose="02040503050406030204" pitchFamily="18" charset="0"/>
                          </a:rPr>
                          <m:t>𝜃</m:t>
                        </m:r>
                      </m:e>
                    </m:d>
                    <m:r>
                      <a:rPr lang="en-US" sz="2000" b="0" i="1">
                        <a:latin typeface="Cambria Math" panose="02040503050406030204" pitchFamily="18" charset="0"/>
                      </a:rPr>
                      <m:t>=</m:t>
                    </m:r>
                    <m:d>
                      <m:dPr>
                        <m:begChr m:val="["/>
                        <m:endChr m:val="]"/>
                        <m:ctrlPr>
                          <a:rPr lang="en-US" sz="1800" i="1">
                            <a:latin typeface="Cambria Math" panose="02040503050406030204" pitchFamily="18" charset="0"/>
                            <a:cs typeface="Times New Roman" panose="02020603050405020304" pitchFamily="18" charset="0"/>
                          </a:rPr>
                        </m:ctrlPr>
                      </m:dPr>
                      <m:e>
                        <m:m>
                          <m:mPr>
                            <m:mcs>
                              <m:mc>
                                <m:mcPr>
                                  <m:count m:val="3"/>
                                  <m:mcJc m:val="center"/>
                                </m:mcPr>
                              </m:mc>
                            </m:mcs>
                            <m:ctrlPr>
                              <a:rPr lang="en-US" sz="1800" i="1">
                                <a:latin typeface="Cambria Math" panose="02040503050406030204" pitchFamily="18" charset="0"/>
                                <a:cs typeface="Times New Roman" panose="02020603050405020304" pitchFamily="18" charset="0"/>
                              </a:rPr>
                            </m:ctrlPr>
                          </m:mPr>
                          <m:mr>
                            <m:e>
                              <m:r>
                                <m:rPr>
                                  <m:brk m:alnAt="7"/>
                                </m:rPr>
                                <a:rPr lang="en-US" sz="1800" b="0" i="1">
                                  <a:latin typeface="Cambria Math" panose="02040503050406030204" pitchFamily="18" charset="0"/>
                                  <a:cs typeface="Times New Roman" panose="02020603050405020304" pitchFamily="18" charset="0"/>
                                </a:rPr>
                                <m:t>𝐶</m:t>
                              </m:r>
                              <m:r>
                                <a:rPr lang="en-US" sz="1800" b="0" i="1">
                                  <a:latin typeface="Cambria Math" panose="02040503050406030204" pitchFamily="18" charset="0"/>
                                  <a:ea typeface="Cambria Math" panose="02040503050406030204" pitchFamily="18" charset="0"/>
                                  <a:cs typeface="Times New Roman" panose="02020603050405020304" pitchFamily="18" charset="0"/>
                                </a:rPr>
                                <m:t>𝜃</m:t>
                              </m:r>
                            </m:e>
                            <m:e>
                              <m:r>
                                <a:rPr lang="en-US" sz="1800" b="0">
                                  <a:latin typeface="Cambria Math" panose="02040503050406030204" pitchFamily="18" charset="0"/>
                                  <a:ea typeface="Cambria Math" panose="02040503050406030204" pitchFamily="18" charset="0"/>
                                  <a:cs typeface="Times New Roman" panose="02020603050405020304" pitchFamily="18" charset="0"/>
                                </a:rPr>
                                <m:t>−</m:t>
                              </m:r>
                              <m:r>
                                <a:rPr lang="en-US" sz="1800" b="0" i="1">
                                  <a:latin typeface="Cambria Math" panose="02040503050406030204" pitchFamily="18" charset="0"/>
                                  <a:ea typeface="Cambria Math" panose="02040503050406030204" pitchFamily="18" charset="0"/>
                                  <a:cs typeface="Times New Roman" panose="02020603050405020304" pitchFamily="18" charset="0"/>
                                </a:rPr>
                                <m:t>𝑆</m:t>
                              </m:r>
                              <m:r>
                                <m:rPr>
                                  <m:brk m:alnAt="7"/>
                                </m:rPr>
                                <a:rPr lang="en-US" sz="1800" b="0" i="1">
                                  <a:latin typeface="Cambria Math" panose="02040503050406030204" pitchFamily="18" charset="0"/>
                                  <a:ea typeface="Cambria Math" panose="02040503050406030204" pitchFamily="18" charset="0"/>
                                  <a:cs typeface="Times New Roman" panose="02020603050405020304" pitchFamily="18" charset="0"/>
                                </a:rPr>
                                <m:t>𝜃</m:t>
                              </m:r>
                            </m:e>
                            <m:e>
                              <m:r>
                                <a:rPr lang="en-US" sz="1800" b="0" i="1">
                                  <a:latin typeface="Cambria Math" panose="02040503050406030204" pitchFamily="18" charset="0"/>
                                  <a:cs typeface="Times New Roman" panose="02020603050405020304" pitchFamily="18" charset="0"/>
                                </a:rPr>
                                <m:t>0</m:t>
                              </m:r>
                            </m:e>
                          </m:mr>
                          <m:mr>
                            <m:e>
                              <m:r>
                                <a:rPr lang="en-US" sz="1800" b="0" i="1">
                                  <a:latin typeface="Cambria Math" panose="02040503050406030204" pitchFamily="18" charset="0"/>
                                  <a:cs typeface="Times New Roman" panose="02020603050405020304" pitchFamily="18" charset="0"/>
                                </a:rPr>
                                <m:t>𝑆</m:t>
                              </m:r>
                              <m:r>
                                <m:rPr>
                                  <m:brk m:alnAt="7"/>
                                </m:rPr>
                                <a:rPr lang="en-US" sz="1800" b="0" i="1">
                                  <a:latin typeface="Cambria Math" panose="02040503050406030204" pitchFamily="18" charset="0"/>
                                  <a:ea typeface="Cambria Math" panose="02040503050406030204" pitchFamily="18" charset="0"/>
                                  <a:cs typeface="Times New Roman" panose="02020603050405020304" pitchFamily="18" charset="0"/>
                                </a:rPr>
                                <m:t>𝜃</m:t>
                              </m:r>
                            </m:e>
                            <m:e>
                              <m:r>
                                <a:rPr lang="en-US" sz="1800" b="0" i="1">
                                  <a:latin typeface="Cambria Math" panose="02040503050406030204" pitchFamily="18" charset="0"/>
                                  <a:cs typeface="Times New Roman" panose="02020603050405020304" pitchFamily="18" charset="0"/>
                                </a:rPr>
                                <m:t>𝐶</m:t>
                              </m:r>
                              <m:r>
                                <m:rPr>
                                  <m:brk m:alnAt="7"/>
                                </m:rPr>
                                <a:rPr lang="en-US" sz="1800" b="0" i="1">
                                  <a:latin typeface="Cambria Math" panose="02040503050406030204" pitchFamily="18" charset="0"/>
                                  <a:ea typeface="Cambria Math" panose="02040503050406030204" pitchFamily="18" charset="0"/>
                                  <a:cs typeface="Times New Roman" panose="02020603050405020304" pitchFamily="18" charset="0"/>
                                </a:rPr>
                                <m:t>𝜃</m:t>
                              </m:r>
                            </m:e>
                            <m:e>
                              <m:r>
                                <a:rPr lang="en-US" sz="1800" b="0" i="1">
                                  <a:latin typeface="Cambria Math" panose="02040503050406030204" pitchFamily="18" charset="0"/>
                                  <a:cs typeface="Times New Roman" panose="02020603050405020304" pitchFamily="18" charset="0"/>
                                </a:rPr>
                                <m:t>0</m:t>
                              </m:r>
                            </m:e>
                          </m:mr>
                          <m:mr>
                            <m:e>
                              <m:r>
                                <a:rPr lang="en-US" sz="1800" b="0" i="1">
                                  <a:latin typeface="Cambria Math" panose="02040503050406030204" pitchFamily="18" charset="0"/>
                                  <a:cs typeface="Times New Roman" panose="02020603050405020304" pitchFamily="18" charset="0"/>
                                </a:rPr>
                                <m:t>0</m:t>
                              </m:r>
                            </m:e>
                            <m:e>
                              <m:r>
                                <a:rPr lang="en-US" sz="1800" b="0" i="1">
                                  <a:latin typeface="Cambria Math" panose="02040503050406030204" pitchFamily="18" charset="0"/>
                                  <a:cs typeface="Times New Roman" panose="02020603050405020304" pitchFamily="18" charset="0"/>
                                </a:rPr>
                                <m:t>0</m:t>
                              </m:r>
                            </m:e>
                            <m:e>
                              <m:r>
                                <a:rPr lang="en-US" sz="1800" b="0" i="1">
                                  <a:latin typeface="Cambria Math" panose="02040503050406030204" pitchFamily="18" charset="0"/>
                                  <a:cs typeface="Times New Roman" panose="02020603050405020304" pitchFamily="18" charset="0"/>
                                </a:rPr>
                                <m:t>1</m:t>
                              </m:r>
                            </m:e>
                          </m:mr>
                        </m:m>
                      </m:e>
                    </m:d>
                  </m:oMath>
                </a14:m>
                <a:endParaRPr lang="en-US" sz="2000" baseline="-25000" dirty="0">
                  <a:latin typeface="Times New Roman" panose="02020603050405020304" pitchFamily="18" charset="0"/>
                  <a:cs typeface="Times New Roman" panose="02020603050405020304" pitchFamily="18" charset="0"/>
                </a:endParaRPr>
              </a:p>
              <a:p>
                <a14:m>
                  <m:oMath xmlns:m="http://schemas.openxmlformats.org/officeDocument/2006/math">
                    <m:r>
                      <a:rPr lang="en-US" sz="1800" b="0" i="1">
                        <a:latin typeface="Cambria Math" panose="02040503050406030204" pitchFamily="18" charset="0"/>
                      </a:rPr>
                      <m:t>𝑅</m:t>
                    </m:r>
                    <m:r>
                      <a:rPr lang="en-US" sz="1800" b="0" i="1">
                        <a:latin typeface="Cambria Math"/>
                      </a:rPr>
                      <m:t>𝑥</m:t>
                    </m:r>
                    <m:d>
                      <m:dPr>
                        <m:ctrlPr>
                          <a:rPr lang="en-US" sz="1800" i="1" baseline="-25000">
                            <a:latin typeface="Cambria Math" panose="02040503050406030204" pitchFamily="18" charset="0"/>
                          </a:rPr>
                        </m:ctrlPr>
                      </m:dPr>
                      <m:e>
                        <m:r>
                          <a:rPr lang="en-US" sz="1800" b="0" i="1">
                            <a:latin typeface="Cambria Math" panose="02040503050406030204" pitchFamily="18" charset="0"/>
                          </a:rPr>
                          <m:t>𝜃</m:t>
                        </m:r>
                      </m:e>
                    </m:d>
                    <m:r>
                      <a:rPr lang="en-US" sz="1800" b="0" i="1">
                        <a:latin typeface="Cambria Math" panose="02040503050406030204" pitchFamily="18" charset="0"/>
                      </a:rPr>
                      <m:t>=</m:t>
                    </m:r>
                    <m:d>
                      <m:dPr>
                        <m:begChr m:val="["/>
                        <m:endChr m:val="]"/>
                        <m:ctrlPr>
                          <a:rPr lang="en-US" sz="1600" i="1">
                            <a:latin typeface="Cambria Math" panose="02040503050406030204" pitchFamily="18" charset="0"/>
                            <a:cs typeface="Times New Roman" panose="02020603050405020304" pitchFamily="18" charset="0"/>
                          </a:rPr>
                        </m:ctrlPr>
                      </m:dPr>
                      <m:e>
                        <m:m>
                          <m:mPr>
                            <m:mcs>
                              <m:mc>
                                <m:mcPr>
                                  <m:count m:val="3"/>
                                  <m:mcJc m:val="center"/>
                                </m:mcPr>
                              </m:mc>
                            </m:mcs>
                            <m:ctrlPr>
                              <a:rPr lang="en-US" sz="1600" i="1">
                                <a:latin typeface="Cambria Math" panose="02040503050406030204" pitchFamily="18" charset="0"/>
                                <a:cs typeface="Times New Roman" panose="02020603050405020304" pitchFamily="18" charset="0"/>
                              </a:rPr>
                            </m:ctrlPr>
                          </m:mPr>
                          <m:mr>
                            <m:e>
                              <m:r>
                                <m:rPr>
                                  <m:brk m:alnAt="7"/>
                                </m:rPr>
                                <a:rPr lang="en-US" sz="1600" b="0" i="1">
                                  <a:latin typeface="Cambria Math"/>
                                  <a:cs typeface="Times New Roman" panose="02020603050405020304" pitchFamily="18" charset="0"/>
                                </a:rPr>
                                <m:t>1</m:t>
                              </m:r>
                            </m:e>
                            <m:e>
                              <m:r>
                                <a:rPr lang="en-US" sz="1600" b="0" i="1">
                                  <a:latin typeface="Cambria Math"/>
                                  <a:ea typeface="Cambria Math" panose="02040503050406030204" pitchFamily="18" charset="0"/>
                                  <a:cs typeface="Times New Roman" panose="02020603050405020304" pitchFamily="18" charset="0"/>
                                </a:rPr>
                                <m:t>0</m:t>
                              </m:r>
                            </m:e>
                            <m:e>
                              <m:r>
                                <a:rPr lang="en-US" sz="1600" b="0" i="1">
                                  <a:latin typeface="Cambria Math" panose="02040503050406030204" pitchFamily="18" charset="0"/>
                                  <a:cs typeface="Times New Roman" panose="02020603050405020304" pitchFamily="18" charset="0"/>
                                </a:rPr>
                                <m:t>0</m:t>
                              </m:r>
                            </m:e>
                          </m:mr>
                          <m:mr>
                            <m:e>
                              <m:r>
                                <a:rPr lang="en-US" sz="1600" b="0" i="1">
                                  <a:latin typeface="Cambria Math"/>
                                  <a:cs typeface="Times New Roman" panose="02020603050405020304" pitchFamily="18" charset="0"/>
                                </a:rPr>
                                <m:t>0</m:t>
                              </m:r>
                            </m:e>
                            <m:e>
                              <m:r>
                                <a:rPr lang="en-US" sz="1600" b="0" i="1">
                                  <a:latin typeface="Cambria Math" panose="02040503050406030204" pitchFamily="18" charset="0"/>
                                  <a:cs typeface="Times New Roman" panose="02020603050405020304" pitchFamily="18" charset="0"/>
                                </a:rPr>
                                <m:t>𝐶</m:t>
                              </m:r>
                              <m:r>
                                <m:rPr>
                                  <m:brk m:alnAt="7"/>
                                </m:rPr>
                                <a:rPr lang="en-US" sz="1600" b="0" i="1">
                                  <a:latin typeface="Cambria Math" panose="02040503050406030204" pitchFamily="18" charset="0"/>
                                  <a:ea typeface="Cambria Math" panose="02040503050406030204" pitchFamily="18" charset="0"/>
                                  <a:cs typeface="Times New Roman" panose="02020603050405020304" pitchFamily="18" charset="0"/>
                                </a:rPr>
                                <m:t>𝜃</m:t>
                              </m:r>
                            </m:e>
                            <m:e>
                              <m:r>
                                <a:rPr lang="en-US" sz="1600" b="0" i="1">
                                  <a:latin typeface="Cambria Math"/>
                                  <a:ea typeface="Cambria Math" panose="02040503050406030204" pitchFamily="18" charset="0"/>
                                  <a:cs typeface="Times New Roman" panose="02020603050405020304" pitchFamily="18" charset="0"/>
                                </a:rPr>
                                <m:t>−</m:t>
                              </m:r>
                              <m:r>
                                <a:rPr lang="en-US" sz="1600" b="0" i="1">
                                  <a:latin typeface="Cambria Math"/>
                                  <a:ea typeface="Cambria Math" panose="02040503050406030204" pitchFamily="18" charset="0"/>
                                  <a:cs typeface="Times New Roman" panose="02020603050405020304" pitchFamily="18" charset="0"/>
                                </a:rPr>
                                <m:t>𝑆</m:t>
                              </m:r>
                              <m:r>
                                <m:rPr>
                                  <m:brk m:alnAt="7"/>
                                </m:rPr>
                                <a:rPr lang="en-US" sz="1600" b="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600" b="0" i="1">
                                  <a:latin typeface="Cambria Math" panose="02040503050406030204" pitchFamily="18" charset="0"/>
                                  <a:cs typeface="Times New Roman" panose="02020603050405020304" pitchFamily="18" charset="0"/>
                                </a:rPr>
                                <m:t>0</m:t>
                              </m:r>
                            </m:e>
                            <m:e>
                              <m:r>
                                <a:rPr lang="en-US" sz="1600" b="0" i="1">
                                  <a:latin typeface="Cambria Math"/>
                                  <a:ea typeface="Cambria Math" panose="02040503050406030204" pitchFamily="18" charset="0"/>
                                  <a:cs typeface="Times New Roman" panose="02020603050405020304" pitchFamily="18" charset="0"/>
                                </a:rPr>
                                <m:t>𝑆</m:t>
                              </m:r>
                              <m:r>
                                <m:rPr>
                                  <m:brk m:alnAt="7"/>
                                </m:rPr>
                                <a:rPr lang="en-US" sz="1600" b="0" i="1">
                                  <a:latin typeface="Cambria Math" panose="02040503050406030204" pitchFamily="18" charset="0"/>
                                  <a:ea typeface="Cambria Math" panose="02040503050406030204" pitchFamily="18" charset="0"/>
                                  <a:cs typeface="Times New Roman" panose="02020603050405020304" pitchFamily="18" charset="0"/>
                                </a:rPr>
                                <m:t>𝜃</m:t>
                              </m:r>
                            </m:e>
                            <m:e>
                              <m:r>
                                <a:rPr lang="en-US" sz="1600" b="0" i="1">
                                  <a:latin typeface="Cambria Math" panose="02040503050406030204" pitchFamily="18" charset="0"/>
                                  <a:cs typeface="Times New Roman" panose="02020603050405020304" pitchFamily="18" charset="0"/>
                                </a:rPr>
                                <m:t>𝐶</m:t>
                              </m:r>
                              <m:r>
                                <m:rPr>
                                  <m:brk m:alnAt="7"/>
                                </m:rPr>
                                <a:rPr lang="en-US" sz="1600" b="0" i="1">
                                  <a:latin typeface="Cambria Math" panose="02040503050406030204" pitchFamily="18" charset="0"/>
                                  <a:ea typeface="Cambria Math" panose="02040503050406030204" pitchFamily="18" charset="0"/>
                                  <a:cs typeface="Times New Roman" panose="02020603050405020304" pitchFamily="18" charset="0"/>
                                </a:rPr>
                                <m:t>𝜃</m:t>
                              </m:r>
                            </m:e>
                          </m:mr>
                        </m:m>
                      </m:e>
                    </m:d>
                  </m:oMath>
                </a14:m>
                <a:r>
                  <a:rPr lang="en-US" sz="1800" baseline="-25000" dirty="0">
                    <a:latin typeface="Times New Roman" panose="02020603050405020304" pitchFamily="18" charset="0"/>
                    <a:cs typeface="Times New Roman" panose="02020603050405020304" pitchFamily="18" charset="0"/>
                  </a:rPr>
                  <a:t>   </a:t>
                </a:r>
                <a:r>
                  <a:rPr lang="en-US" sz="2400" baseline="-25000" dirty="0">
                    <a:latin typeface="Times New Roman" panose="02020603050405020304" pitchFamily="18" charset="0"/>
                    <a:cs typeface="Times New Roman" panose="02020603050405020304" pitchFamily="18" charset="0"/>
                  </a:rPr>
                  <a:t>&amp; </a:t>
                </a:r>
                <a:r>
                  <a:rPr lang="en-US" sz="2400" dirty="0">
                    <a:latin typeface="Times New Roman" panose="02020603050405020304" pitchFamily="18" charset="0"/>
                    <a:cs typeface="Times New Roman" panose="02020603050405020304" pitchFamily="18" charset="0"/>
                  </a:rPr>
                  <a:t> </a:t>
                </a:r>
              </a:p>
              <a:p>
                <a14:m>
                  <m:oMath xmlns:m="http://schemas.openxmlformats.org/officeDocument/2006/math">
                    <m:r>
                      <a:rPr lang="en-US" sz="2000" b="0" i="1">
                        <a:latin typeface="Cambria Math" panose="02040503050406030204" pitchFamily="18" charset="0"/>
                      </a:rPr>
                      <m:t>𝑅</m:t>
                    </m:r>
                    <m:r>
                      <a:rPr lang="en-US" sz="2000" b="0" i="1">
                        <a:latin typeface="Cambria Math"/>
                      </a:rPr>
                      <m:t>𝑦</m:t>
                    </m:r>
                    <m:d>
                      <m:dPr>
                        <m:ctrlPr>
                          <a:rPr lang="en-US" sz="2000" i="1" baseline="-25000">
                            <a:latin typeface="Cambria Math" panose="02040503050406030204" pitchFamily="18" charset="0"/>
                          </a:rPr>
                        </m:ctrlPr>
                      </m:dPr>
                      <m:e>
                        <m:r>
                          <a:rPr lang="en-US" sz="2000" b="0" i="1">
                            <a:latin typeface="Cambria Math" panose="02040503050406030204" pitchFamily="18" charset="0"/>
                          </a:rPr>
                          <m:t>𝜃</m:t>
                        </m:r>
                      </m:e>
                    </m:d>
                    <m:r>
                      <a:rPr lang="en-US" sz="2000" b="0" i="1">
                        <a:latin typeface="Cambria Math" panose="02040503050406030204" pitchFamily="18" charset="0"/>
                      </a:rPr>
                      <m:t>=</m:t>
                    </m:r>
                    <m:d>
                      <m:dPr>
                        <m:begChr m:val="["/>
                        <m:endChr m:val="]"/>
                        <m:ctrlPr>
                          <a:rPr lang="en-US" sz="1800" i="1">
                            <a:latin typeface="Cambria Math" panose="02040503050406030204" pitchFamily="18" charset="0"/>
                            <a:cs typeface="Times New Roman" panose="02020603050405020304" pitchFamily="18" charset="0"/>
                          </a:rPr>
                        </m:ctrlPr>
                      </m:dPr>
                      <m:e>
                        <m:m>
                          <m:mPr>
                            <m:mcs>
                              <m:mc>
                                <m:mcPr>
                                  <m:count m:val="3"/>
                                  <m:mcJc m:val="center"/>
                                </m:mcPr>
                              </m:mc>
                            </m:mcs>
                            <m:ctrlPr>
                              <a:rPr lang="en-US" sz="1800" i="1">
                                <a:latin typeface="Cambria Math" panose="02040503050406030204" pitchFamily="18" charset="0"/>
                                <a:cs typeface="Times New Roman" panose="02020603050405020304" pitchFamily="18" charset="0"/>
                              </a:rPr>
                            </m:ctrlPr>
                          </m:mPr>
                          <m:mr>
                            <m:e>
                              <m:r>
                                <a:rPr lang="en-US" sz="1800" b="0" i="1">
                                  <a:latin typeface="Cambria Math" panose="02040503050406030204" pitchFamily="18" charset="0"/>
                                  <a:cs typeface="Times New Roman" panose="02020603050405020304" pitchFamily="18" charset="0"/>
                                </a:rPr>
                                <m:t>𝐶</m:t>
                              </m:r>
                              <m:r>
                                <m:rPr>
                                  <m:brk m:alnAt="7"/>
                                </m:rPr>
                                <a:rPr lang="en-US" sz="1800" b="0" i="1">
                                  <a:latin typeface="Cambria Math" panose="02040503050406030204" pitchFamily="18" charset="0"/>
                                  <a:ea typeface="Cambria Math" panose="02040503050406030204" pitchFamily="18" charset="0"/>
                                  <a:cs typeface="Times New Roman" panose="02020603050405020304" pitchFamily="18" charset="0"/>
                                </a:rPr>
                                <m:t>𝜃</m:t>
                              </m:r>
                            </m:e>
                            <m:e>
                              <m:r>
                                <a:rPr lang="en-US" sz="1800" b="0" i="1">
                                  <a:latin typeface="Cambria Math"/>
                                  <a:ea typeface="Cambria Math" panose="02040503050406030204" pitchFamily="18" charset="0"/>
                                  <a:cs typeface="Times New Roman" panose="02020603050405020304" pitchFamily="18" charset="0"/>
                                </a:rPr>
                                <m:t>0</m:t>
                              </m:r>
                            </m:e>
                            <m:e>
                              <m:r>
                                <a:rPr lang="en-US" sz="1800" b="0" i="1">
                                  <a:latin typeface="Cambria Math"/>
                                  <a:ea typeface="Cambria Math" panose="02040503050406030204" pitchFamily="18" charset="0"/>
                                  <a:cs typeface="Times New Roman" panose="02020603050405020304" pitchFamily="18" charset="0"/>
                                </a:rPr>
                                <m:t>𝑆</m:t>
                              </m:r>
                              <m:r>
                                <m:rPr>
                                  <m:brk m:alnAt="7"/>
                                </m:rPr>
                                <a:rPr lang="en-US" sz="1800" b="0" i="1">
                                  <a:latin typeface="Cambria Math" panose="02040503050406030204" pitchFamily="18" charset="0"/>
                                  <a:ea typeface="Cambria Math" panose="02040503050406030204" pitchFamily="18" charset="0"/>
                                  <a:cs typeface="Times New Roman" panose="02020603050405020304" pitchFamily="18" charset="0"/>
                                </a:rPr>
                                <m:t>𝜃</m:t>
                              </m:r>
                            </m:e>
                          </m:mr>
                          <m:mr>
                            <m:e>
                              <m:r>
                                <a:rPr lang="en-US" sz="1800" b="0" i="1">
                                  <a:latin typeface="Cambria Math"/>
                                  <a:cs typeface="Times New Roman" panose="02020603050405020304" pitchFamily="18" charset="0"/>
                                </a:rPr>
                                <m:t>0</m:t>
                              </m:r>
                            </m:e>
                            <m:e>
                              <m:r>
                                <a:rPr lang="en-US" sz="1800" b="0" i="1">
                                  <a:latin typeface="Cambria Math"/>
                                  <a:cs typeface="Times New Roman" panose="02020603050405020304" pitchFamily="18" charset="0"/>
                                </a:rPr>
                                <m:t>1</m:t>
                              </m:r>
                            </m:e>
                            <m:e>
                              <m:r>
                                <a:rPr lang="en-US" sz="1800" b="0" i="1">
                                  <a:latin typeface="Cambria Math"/>
                                  <a:ea typeface="Cambria Math" panose="02040503050406030204" pitchFamily="18" charset="0"/>
                                  <a:cs typeface="Times New Roman" panose="02020603050405020304" pitchFamily="18" charset="0"/>
                                </a:rPr>
                                <m:t>0</m:t>
                              </m:r>
                            </m:e>
                          </m:mr>
                          <m:mr>
                            <m:e>
                              <m:r>
                                <a:rPr lang="en-US" sz="1800" b="0" i="1">
                                  <a:latin typeface="Cambria Math"/>
                                  <a:ea typeface="Cambria Math" panose="02040503050406030204" pitchFamily="18" charset="0"/>
                                  <a:cs typeface="Times New Roman" panose="02020603050405020304" pitchFamily="18" charset="0"/>
                                </a:rPr>
                                <m:t>−</m:t>
                              </m:r>
                              <m:r>
                                <a:rPr lang="en-US" sz="1800" b="0" i="1">
                                  <a:latin typeface="Cambria Math"/>
                                  <a:ea typeface="Cambria Math" panose="02040503050406030204" pitchFamily="18" charset="0"/>
                                  <a:cs typeface="Times New Roman" panose="02020603050405020304" pitchFamily="18" charset="0"/>
                                </a:rPr>
                                <m:t>𝑆</m:t>
                              </m:r>
                              <m:r>
                                <m:rPr>
                                  <m:brk m:alnAt="7"/>
                                </m:rPr>
                                <a:rPr lang="en-US" sz="1800" b="0" i="1">
                                  <a:latin typeface="Cambria Math" panose="02040503050406030204" pitchFamily="18" charset="0"/>
                                  <a:ea typeface="Cambria Math" panose="02040503050406030204" pitchFamily="18" charset="0"/>
                                  <a:cs typeface="Times New Roman" panose="02020603050405020304" pitchFamily="18" charset="0"/>
                                </a:rPr>
                                <m:t>𝜃</m:t>
                              </m:r>
                            </m:e>
                            <m:e>
                              <m:r>
                                <a:rPr lang="en-US" sz="1800" b="0" i="1">
                                  <a:latin typeface="Cambria Math"/>
                                  <a:cs typeface="Times New Roman" panose="02020603050405020304" pitchFamily="18" charset="0"/>
                                </a:rPr>
                                <m:t>0</m:t>
                              </m:r>
                            </m:e>
                            <m:e>
                              <m:r>
                                <a:rPr lang="en-US" sz="1800" b="0" i="1">
                                  <a:latin typeface="Cambria Math" panose="02040503050406030204" pitchFamily="18" charset="0"/>
                                  <a:cs typeface="Times New Roman" panose="02020603050405020304" pitchFamily="18" charset="0"/>
                                </a:rPr>
                                <m:t>𝐶</m:t>
                              </m:r>
                              <m:r>
                                <m:rPr>
                                  <m:brk m:alnAt="7"/>
                                </m:rPr>
                                <a:rPr lang="en-US" sz="1800" b="0" i="1">
                                  <a:latin typeface="Cambria Math" panose="02040503050406030204" pitchFamily="18" charset="0"/>
                                  <a:ea typeface="Cambria Math" panose="02040503050406030204" pitchFamily="18" charset="0"/>
                                  <a:cs typeface="Times New Roman" panose="02020603050405020304" pitchFamily="18" charset="0"/>
                                </a:rPr>
                                <m:t>𝜃</m:t>
                              </m:r>
                            </m:e>
                          </m:mr>
                        </m:m>
                      </m:e>
                    </m:d>
                  </m:oMath>
                </a14:m>
                <a:r>
                  <a:rPr lang="en-US" sz="1800" baseline="-25000" dirty="0">
                    <a:latin typeface="Times New Roman" panose="02020603050405020304" pitchFamily="18" charset="0"/>
                    <a:cs typeface="Times New Roman" panose="02020603050405020304" pitchFamily="18" charset="0"/>
                  </a:rPr>
                  <a:t> </a:t>
                </a:r>
              </a:p>
              <a:p>
                <a:endParaRPr lang="en-US" sz="2000" baseline="-25000" dirty="0">
                  <a:latin typeface="Times New Roman" panose="02020603050405020304" pitchFamily="18" charset="0"/>
                  <a:cs typeface="Times New Roman" panose="02020603050405020304" pitchFamily="18" charset="0"/>
                </a:endParaRPr>
              </a:p>
              <a:p>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838200"/>
                <a:ext cx="8382000" cy="5486400"/>
              </a:xfrm>
              <a:blipFill rotWithShape="1">
                <a:blip r:embed="rId2"/>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4086969986"/>
              </p:ext>
            </p:extLst>
          </p:nvPr>
        </p:nvGraphicFramePr>
        <p:xfrm>
          <a:off x="1066800" y="4343400"/>
          <a:ext cx="6096000" cy="1112520"/>
        </p:xfrm>
        <a:graphic>
          <a:graphicData uri="http://schemas.openxmlformats.org/drawingml/2006/table">
            <a:tbl>
              <a:tblPr firstRow="1" bandRow="1">
                <a:tableStyleId>{5C22544A-7EE6-4342-B048-85BDC9FD1C3A}</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a:txBody>
                    <a:bodyPr/>
                    <a:lstStyle/>
                    <a:p>
                      <a:endParaRPr lang="en-US" dirty="0"/>
                    </a:p>
                  </a:txBody>
                  <a:tcPr/>
                </a:tc>
                <a:tc>
                  <a:txBody>
                    <a:bodyPr/>
                    <a:lstStyle/>
                    <a:p>
                      <a:r>
                        <a:rPr lang="en-US" dirty="0"/>
                        <a:t>0</a:t>
                      </a:r>
                    </a:p>
                  </a:txBody>
                  <a:tcPr/>
                </a:tc>
                <a:tc>
                  <a:txBody>
                    <a:bodyPr/>
                    <a:lstStyle/>
                    <a:p>
                      <a:r>
                        <a:rPr lang="en-US" dirty="0"/>
                        <a:t>30</a:t>
                      </a:r>
                    </a:p>
                  </a:txBody>
                  <a:tcPr/>
                </a:tc>
                <a:tc>
                  <a:txBody>
                    <a:bodyPr/>
                    <a:lstStyle/>
                    <a:p>
                      <a:r>
                        <a:rPr lang="en-US" dirty="0"/>
                        <a:t>45</a:t>
                      </a:r>
                    </a:p>
                  </a:txBody>
                  <a:tcPr/>
                </a:tc>
                <a:tc>
                  <a:txBody>
                    <a:bodyPr/>
                    <a:lstStyle/>
                    <a:p>
                      <a:r>
                        <a:rPr lang="en-US" dirty="0"/>
                        <a:t>60</a:t>
                      </a:r>
                    </a:p>
                  </a:txBody>
                  <a:tcPr/>
                </a:tc>
                <a:tc>
                  <a:txBody>
                    <a:bodyPr/>
                    <a:lstStyle/>
                    <a:p>
                      <a:r>
                        <a:rPr lang="en-US" dirty="0"/>
                        <a:t>90</a:t>
                      </a:r>
                    </a:p>
                  </a:txBody>
                  <a:tcPr/>
                </a:tc>
                <a:extLst>
                  <a:ext uri="{0D108BD9-81ED-4DB2-BD59-A6C34878D82A}">
                    <a16:rowId xmlns="" xmlns:a16="http://schemas.microsoft.com/office/drawing/2014/main" val="10000"/>
                  </a:ext>
                </a:extLst>
              </a:tr>
              <a:tr h="370840">
                <a:tc>
                  <a:txBody>
                    <a:bodyPr/>
                    <a:lstStyle/>
                    <a:p>
                      <a:r>
                        <a:rPr lang="en-US" dirty="0"/>
                        <a:t>sin</a:t>
                      </a:r>
                    </a:p>
                  </a:txBody>
                  <a:tcPr/>
                </a:tc>
                <a:tc>
                  <a:txBody>
                    <a:bodyPr/>
                    <a:lstStyle/>
                    <a:p>
                      <a:r>
                        <a:rPr lang="en-US" dirty="0"/>
                        <a:t>0</a:t>
                      </a:r>
                    </a:p>
                  </a:txBody>
                  <a:tcPr/>
                </a:tc>
                <a:tc>
                  <a:txBody>
                    <a:bodyPr/>
                    <a:lstStyle/>
                    <a:p>
                      <a:r>
                        <a:rPr lang="en-US" dirty="0"/>
                        <a:t>1/2</a:t>
                      </a:r>
                    </a:p>
                  </a:txBody>
                  <a:tcPr/>
                </a:tc>
                <a:tc>
                  <a:txBody>
                    <a:bodyPr/>
                    <a:lstStyle/>
                    <a:p>
                      <a:r>
                        <a:rPr lang="en-US" dirty="0"/>
                        <a:t>1/√2</a:t>
                      </a:r>
                    </a:p>
                  </a:txBody>
                  <a:tcPr/>
                </a:tc>
                <a:tc>
                  <a:txBody>
                    <a:bodyPr/>
                    <a:lstStyle/>
                    <a:p>
                      <a:r>
                        <a:rPr lang="en-US" dirty="0"/>
                        <a:t>√3/2</a:t>
                      </a:r>
                    </a:p>
                  </a:txBody>
                  <a:tcPr/>
                </a:tc>
                <a:tc>
                  <a:txBody>
                    <a:bodyPr/>
                    <a:lstStyle/>
                    <a:p>
                      <a:r>
                        <a:rPr lang="en-US" dirty="0"/>
                        <a:t>1</a:t>
                      </a:r>
                    </a:p>
                  </a:txBody>
                  <a:tcPr/>
                </a:tc>
                <a:extLst>
                  <a:ext uri="{0D108BD9-81ED-4DB2-BD59-A6C34878D82A}">
                    <a16:rowId xmlns="" xmlns:a16="http://schemas.microsoft.com/office/drawing/2014/main" val="10001"/>
                  </a:ext>
                </a:extLst>
              </a:tr>
              <a:tr h="370840">
                <a:tc>
                  <a:txBody>
                    <a:bodyPr/>
                    <a:lstStyle/>
                    <a:p>
                      <a:r>
                        <a:rPr lang="en-US" dirty="0" err="1"/>
                        <a:t>cos</a:t>
                      </a:r>
                      <a:endParaRPr lang="en-US" dirty="0"/>
                    </a:p>
                  </a:txBody>
                  <a:tcPr/>
                </a:tc>
                <a:tc>
                  <a:txBody>
                    <a:bodyPr/>
                    <a:lstStyle/>
                    <a:p>
                      <a:r>
                        <a:rPr lang="en-US"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1/√2</a:t>
                      </a:r>
                    </a:p>
                  </a:txBody>
                  <a:tcPr/>
                </a:tc>
                <a:tc>
                  <a:txBody>
                    <a:bodyPr/>
                    <a:lstStyle/>
                    <a:p>
                      <a:r>
                        <a:rPr lang="en-US" dirty="0"/>
                        <a:t>1/2</a:t>
                      </a:r>
                    </a:p>
                  </a:txBody>
                  <a:tcPr/>
                </a:tc>
                <a:tc>
                  <a:txBody>
                    <a:bodyPr/>
                    <a:lstStyle/>
                    <a:p>
                      <a:r>
                        <a:rPr lang="en-US" dirty="0"/>
                        <a:t>0</a:t>
                      </a: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697163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304799"/>
                <a:ext cx="8422341" cy="6257365"/>
              </a:xfrm>
            </p:spPr>
            <p:txBody>
              <a:bodyPr/>
              <a:lstStyle/>
              <a:p>
                <a:pPr marL="0" indent="0">
                  <a:buNone/>
                </a:pPr>
                <a:r>
                  <a:rPr lang="en-US" sz="2200" dirty="0">
                    <a:solidFill>
                      <a:schemeClr val="tx1"/>
                    </a:solidFill>
                    <a:latin typeface="Times New Roman" panose="02020603050405020304" pitchFamily="18" charset="0"/>
                    <a:cs typeface="Times New Roman" panose="02020603050405020304" pitchFamily="18" charset="0"/>
                  </a:rPr>
                  <a:t>Q1.The coordinates of the point P in frame{1} are </a:t>
                </a:r>
                <a14:m>
                  <m:oMath xmlns:m="http://schemas.openxmlformats.org/officeDocument/2006/math">
                    <m:sSup>
                      <m:sSupPr>
                        <m:ctrlPr>
                          <a:rPr lang="en-US" sz="2200" i="1">
                            <a:solidFill>
                              <a:schemeClr val="tx1"/>
                            </a:solidFill>
                            <a:latin typeface="Cambria Math" panose="02040503050406030204" pitchFamily="18" charset="0"/>
                            <a:cs typeface="Times New Roman" panose="02020603050405020304" pitchFamily="18" charset="0"/>
                          </a:rPr>
                        </m:ctrlPr>
                      </m:sSupPr>
                      <m:e>
                        <m:d>
                          <m:dPr>
                            <m:begChr m:val="["/>
                            <m:endChr m:val="]"/>
                            <m:ctrlPr>
                              <a:rPr lang="en-US" sz="2200" i="1">
                                <a:solidFill>
                                  <a:schemeClr val="tx1"/>
                                </a:solidFill>
                                <a:latin typeface="Cambria Math" panose="02040503050406030204" pitchFamily="18" charset="0"/>
                                <a:cs typeface="Times New Roman" panose="02020603050405020304" pitchFamily="18" charset="0"/>
                              </a:rPr>
                            </m:ctrlPr>
                          </m:dPr>
                          <m:e>
                            <m:m>
                              <m:mPr>
                                <m:mcs>
                                  <m:mc>
                                    <m:mcPr>
                                      <m:count m:val="3"/>
                                      <m:mcJc m:val="center"/>
                                    </m:mcPr>
                                  </m:mc>
                                </m:mcs>
                                <m:ctrlPr>
                                  <a:rPr lang="en-US" sz="2200" i="1">
                                    <a:solidFill>
                                      <a:schemeClr val="tx1"/>
                                    </a:solidFill>
                                    <a:latin typeface="Cambria Math" panose="02040503050406030204" pitchFamily="18" charset="0"/>
                                    <a:cs typeface="Times New Roman" panose="02020603050405020304" pitchFamily="18" charset="0"/>
                                  </a:rPr>
                                </m:ctrlPr>
                              </m:mPr>
                              <m:mr>
                                <m:e>
                                  <m:r>
                                    <m:rPr>
                                      <m:brk m:alnAt="7"/>
                                    </m:rPr>
                                    <a:rPr lang="en-US" sz="2200">
                                      <a:solidFill>
                                        <a:schemeClr val="tx1"/>
                                      </a:solidFill>
                                      <a:latin typeface="Cambria Math"/>
                                      <a:cs typeface="Times New Roman" panose="02020603050405020304" pitchFamily="18" charset="0"/>
                                    </a:rPr>
                                    <m:t>3</m:t>
                                  </m:r>
                                </m:e>
                                <m:e>
                                  <m:r>
                                    <a:rPr lang="en-US" sz="2200">
                                      <a:solidFill>
                                        <a:schemeClr val="tx1"/>
                                      </a:solidFill>
                                      <a:latin typeface="Cambria Math"/>
                                      <a:cs typeface="Times New Roman" panose="02020603050405020304" pitchFamily="18" charset="0"/>
                                    </a:rPr>
                                    <m:t>2</m:t>
                                  </m:r>
                                </m:e>
                                <m:e>
                                  <m:r>
                                    <a:rPr lang="en-US" sz="2200">
                                      <a:solidFill>
                                        <a:schemeClr val="tx1"/>
                                      </a:solidFill>
                                      <a:latin typeface="Cambria Math"/>
                                      <a:cs typeface="Times New Roman" panose="02020603050405020304" pitchFamily="18" charset="0"/>
                                    </a:rPr>
                                    <m:t>1</m:t>
                                  </m:r>
                                </m:e>
                              </m:mr>
                            </m:m>
                          </m:e>
                        </m:d>
                      </m:e>
                      <m:sup>
                        <m:r>
                          <a:rPr lang="en-US" sz="2200">
                            <a:solidFill>
                              <a:schemeClr val="tx1"/>
                            </a:solidFill>
                            <a:latin typeface="Cambria Math"/>
                            <a:cs typeface="Times New Roman" panose="02020603050405020304" pitchFamily="18" charset="0"/>
                          </a:rPr>
                          <m:t>𝑇</m:t>
                        </m:r>
                      </m:sup>
                    </m:sSup>
                    <m:r>
                      <a:rPr lang="en-US" sz="2200">
                        <a:solidFill>
                          <a:schemeClr val="tx1"/>
                        </a:solidFill>
                        <a:latin typeface="Cambria Math"/>
                        <a:cs typeface="Times New Roman" panose="02020603050405020304" pitchFamily="18" charset="0"/>
                      </a:rPr>
                      <m:t>.</m:t>
                    </m:r>
                  </m:oMath>
                </a14:m>
                <a:r>
                  <a:rPr lang="en-US" sz="2200" dirty="0">
                    <a:solidFill>
                      <a:schemeClr val="tx1"/>
                    </a:solidFill>
                    <a:latin typeface="Times New Roman" panose="02020603050405020304" pitchFamily="18" charset="0"/>
                    <a:cs typeface="Times New Roman" panose="02020603050405020304" pitchFamily="18" charset="0"/>
                  </a:rPr>
                  <a:t> The position vector P is rotated about the z axis by 45</a:t>
                </a:r>
                <a:r>
                  <a:rPr lang="en-US" sz="2200" baseline="30000" dirty="0">
                    <a:solidFill>
                      <a:schemeClr val="tx1"/>
                    </a:solidFill>
                    <a:latin typeface="Times New Roman" panose="02020603050405020304" pitchFamily="18" charset="0"/>
                    <a:cs typeface="Times New Roman" panose="02020603050405020304" pitchFamily="18" charset="0"/>
                  </a:rPr>
                  <a:t>o</a:t>
                </a:r>
                <a:r>
                  <a:rPr lang="en-US" sz="2200" dirty="0">
                    <a:solidFill>
                      <a:schemeClr val="tx1"/>
                    </a:solidFill>
                    <a:latin typeface="Times New Roman" panose="02020603050405020304" pitchFamily="18" charset="0"/>
                    <a:cs typeface="Times New Roman" panose="02020603050405020304" pitchFamily="18" charset="0"/>
                  </a:rPr>
                  <a:t>. Find the coordinates of point Q, the new position of P.</a:t>
                </a:r>
                <a:r>
                  <a:rPr lang="en-US" dirty="0"/>
                  <a:t> </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45</a:t>
                </a:r>
                <a:r>
                  <a:rPr lang="en-US" sz="2400" baseline="30000" dirty="0">
                    <a:solidFill>
                      <a:schemeClr val="tx1"/>
                    </a:solidFill>
                    <a:latin typeface="Times New Roman" panose="02020603050405020304" pitchFamily="18" charset="0"/>
                    <a:cs typeface="Times New Roman" panose="02020603050405020304" pitchFamily="18" charset="0"/>
                  </a:rPr>
                  <a:t>o</a:t>
                </a:r>
                <a:r>
                  <a:rPr lang="en-US" sz="2400" dirty="0">
                    <a:solidFill>
                      <a:schemeClr val="tx1"/>
                    </a:solidFill>
                    <a:latin typeface="Times New Roman" panose="02020603050405020304" pitchFamily="18" charset="0"/>
                    <a:cs typeface="Times New Roman" panose="02020603050405020304" pitchFamily="18" charset="0"/>
                  </a:rPr>
                  <a:t> rotation of  P about the z axis of frame{1}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304799"/>
                <a:ext cx="8422341" cy="6257365"/>
              </a:xfrm>
              <a:blipFill rotWithShape="1">
                <a:blip r:embed="rId2"/>
                <a:stretch>
                  <a:fillRect l="-1085" t="-585"/>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562123" y="1891691"/>
            <a:ext cx="7165018" cy="1591098"/>
          </a:xfrm>
          <a:prstGeom prst="rect">
            <a:avLst/>
          </a:prstGeom>
        </p:spPr>
      </p:pic>
      <p:pic>
        <p:nvPicPr>
          <p:cNvPr id="5" name="Picture 4"/>
          <p:cNvPicPr>
            <a:picLocks noChangeAspect="1"/>
          </p:cNvPicPr>
          <p:nvPr/>
        </p:nvPicPr>
        <p:blipFill>
          <a:blip r:embed="rId4"/>
          <a:stretch>
            <a:fillRect/>
          </a:stretch>
        </p:blipFill>
        <p:spPr>
          <a:xfrm>
            <a:off x="1562123" y="3791668"/>
            <a:ext cx="1976718" cy="423594"/>
          </a:xfrm>
          <a:prstGeom prst="rect">
            <a:avLst/>
          </a:prstGeom>
        </p:spPr>
      </p:pic>
      <p:pic>
        <p:nvPicPr>
          <p:cNvPr id="6" name="Picture 5"/>
          <p:cNvPicPr>
            <a:picLocks noChangeAspect="1"/>
          </p:cNvPicPr>
          <p:nvPr/>
        </p:nvPicPr>
        <p:blipFill>
          <a:blip r:embed="rId5"/>
          <a:stretch>
            <a:fillRect/>
          </a:stretch>
        </p:blipFill>
        <p:spPr>
          <a:xfrm>
            <a:off x="1562123" y="4378853"/>
            <a:ext cx="6402203" cy="1651407"/>
          </a:xfrm>
          <a:prstGeom prst="rect">
            <a:avLst/>
          </a:prstGeom>
        </p:spPr>
      </p:pic>
      <p:pic>
        <p:nvPicPr>
          <p:cNvPr id="7" name="Picture 6"/>
          <p:cNvPicPr>
            <a:picLocks noChangeAspect="1"/>
          </p:cNvPicPr>
          <p:nvPr/>
        </p:nvPicPr>
        <p:blipFill>
          <a:blip r:embed="rId6"/>
          <a:stretch>
            <a:fillRect/>
          </a:stretch>
        </p:blipFill>
        <p:spPr>
          <a:xfrm>
            <a:off x="1562123" y="6168275"/>
            <a:ext cx="3760024" cy="558938"/>
          </a:xfrm>
          <a:prstGeom prst="rect">
            <a:avLst/>
          </a:prstGeom>
        </p:spPr>
      </p:pic>
    </p:spTree>
    <p:extLst>
      <p:ext uri="{BB962C8B-B14F-4D97-AF65-F5344CB8AC3E}">
        <p14:creationId xmlns:p14="http://schemas.microsoft.com/office/powerpoint/2010/main" val="258285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201432"/>
            <a:ext cx="7633480" cy="1457052"/>
          </a:xfrm>
          <a:prstGeom prst="rect">
            <a:avLst/>
          </a:prstGeom>
        </p:spPr>
      </p:pic>
      <p:pic>
        <p:nvPicPr>
          <p:cNvPr id="5" name="Picture 4"/>
          <p:cNvPicPr>
            <a:picLocks noChangeAspect="1"/>
          </p:cNvPicPr>
          <p:nvPr/>
        </p:nvPicPr>
        <p:blipFill>
          <a:blip r:embed="rId3"/>
          <a:stretch>
            <a:fillRect/>
          </a:stretch>
        </p:blipFill>
        <p:spPr>
          <a:xfrm>
            <a:off x="1301284" y="1701895"/>
            <a:ext cx="7842716" cy="566646"/>
          </a:xfrm>
          <a:prstGeom prst="rect">
            <a:avLst/>
          </a:prstGeom>
        </p:spPr>
      </p:pic>
      <p:pic>
        <p:nvPicPr>
          <p:cNvPr id="6" name="Picture 5"/>
          <p:cNvPicPr>
            <a:picLocks noChangeAspect="1"/>
          </p:cNvPicPr>
          <p:nvPr/>
        </p:nvPicPr>
        <p:blipFill>
          <a:blip r:embed="rId4"/>
          <a:stretch>
            <a:fillRect/>
          </a:stretch>
        </p:blipFill>
        <p:spPr>
          <a:xfrm>
            <a:off x="1421667" y="2346560"/>
            <a:ext cx="2725688" cy="763214"/>
          </a:xfrm>
          <a:prstGeom prst="rect">
            <a:avLst/>
          </a:prstGeom>
        </p:spPr>
      </p:pic>
      <p:pic>
        <p:nvPicPr>
          <p:cNvPr id="7" name="Picture 6"/>
          <p:cNvPicPr>
            <a:picLocks noChangeAspect="1"/>
          </p:cNvPicPr>
          <p:nvPr/>
        </p:nvPicPr>
        <p:blipFill>
          <a:blip r:embed="rId5"/>
          <a:stretch>
            <a:fillRect/>
          </a:stretch>
        </p:blipFill>
        <p:spPr>
          <a:xfrm>
            <a:off x="1301284" y="3221696"/>
            <a:ext cx="7753863" cy="279594"/>
          </a:xfrm>
          <a:prstGeom prst="rect">
            <a:avLst/>
          </a:prstGeom>
        </p:spPr>
      </p:pic>
      <p:pic>
        <p:nvPicPr>
          <p:cNvPr id="8" name="Picture 7"/>
          <p:cNvPicPr>
            <a:picLocks noChangeAspect="1"/>
          </p:cNvPicPr>
          <p:nvPr/>
        </p:nvPicPr>
        <p:blipFill>
          <a:blip r:embed="rId6"/>
          <a:stretch>
            <a:fillRect/>
          </a:stretch>
        </p:blipFill>
        <p:spPr>
          <a:xfrm>
            <a:off x="1340085" y="3623681"/>
            <a:ext cx="6471116" cy="1305416"/>
          </a:xfrm>
          <a:prstGeom prst="rect">
            <a:avLst/>
          </a:prstGeom>
        </p:spPr>
      </p:pic>
      <p:pic>
        <p:nvPicPr>
          <p:cNvPr id="9" name="Picture 8"/>
          <p:cNvPicPr>
            <a:picLocks noChangeAspect="1"/>
          </p:cNvPicPr>
          <p:nvPr/>
        </p:nvPicPr>
        <p:blipFill>
          <a:blip r:embed="rId7"/>
          <a:stretch>
            <a:fillRect/>
          </a:stretch>
        </p:blipFill>
        <p:spPr>
          <a:xfrm>
            <a:off x="1328178" y="5030974"/>
            <a:ext cx="3956516" cy="1752526"/>
          </a:xfrm>
          <a:prstGeom prst="rect">
            <a:avLst/>
          </a:prstGeom>
        </p:spPr>
      </p:pic>
      <p:sp>
        <p:nvSpPr>
          <p:cNvPr id="2" name="TextBox 1"/>
          <p:cNvSpPr txBox="1"/>
          <p:nvPr/>
        </p:nvSpPr>
        <p:spPr>
          <a:xfrm>
            <a:off x="412515" y="219320"/>
            <a:ext cx="730485" cy="369332"/>
          </a:xfrm>
          <a:prstGeom prst="rect">
            <a:avLst/>
          </a:prstGeom>
          <a:noFill/>
        </p:spPr>
        <p:txBody>
          <a:bodyPr wrap="square" rtlCol="0">
            <a:spAutoFit/>
          </a:bodyPr>
          <a:lstStyle/>
          <a:p>
            <a:r>
              <a:rPr lang="en-US" dirty="0"/>
              <a:t>Q2.</a:t>
            </a:r>
          </a:p>
        </p:txBody>
      </p:sp>
    </p:spTree>
    <p:extLst>
      <p:ext uri="{BB962C8B-B14F-4D97-AF65-F5344CB8AC3E}">
        <p14:creationId xmlns:p14="http://schemas.microsoft.com/office/powerpoint/2010/main" val="31348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42414" y="651749"/>
            <a:ext cx="1625956" cy="520828"/>
          </a:xfrm>
          <a:prstGeom prst="rect">
            <a:avLst/>
          </a:prstGeom>
        </p:spPr>
      </p:pic>
      <p:pic>
        <p:nvPicPr>
          <p:cNvPr id="5" name="Picture 4"/>
          <p:cNvPicPr>
            <a:picLocks noChangeAspect="1"/>
          </p:cNvPicPr>
          <p:nvPr/>
        </p:nvPicPr>
        <p:blipFill>
          <a:blip r:embed="rId3"/>
          <a:stretch>
            <a:fillRect/>
          </a:stretch>
        </p:blipFill>
        <p:spPr>
          <a:xfrm>
            <a:off x="1942414" y="1539609"/>
            <a:ext cx="5641726" cy="1544310"/>
          </a:xfrm>
          <a:prstGeom prst="rect">
            <a:avLst/>
          </a:prstGeom>
        </p:spPr>
      </p:pic>
      <p:pic>
        <p:nvPicPr>
          <p:cNvPr id="6" name="Picture 5"/>
          <p:cNvPicPr>
            <a:picLocks noChangeAspect="1"/>
          </p:cNvPicPr>
          <p:nvPr/>
        </p:nvPicPr>
        <p:blipFill>
          <a:blip r:embed="rId4"/>
          <a:stretch>
            <a:fillRect/>
          </a:stretch>
        </p:blipFill>
        <p:spPr>
          <a:xfrm>
            <a:off x="1942414" y="3450951"/>
            <a:ext cx="4420569" cy="457313"/>
          </a:xfrm>
          <a:prstGeom prst="rect">
            <a:avLst/>
          </a:prstGeom>
        </p:spPr>
      </p:pic>
      <p:pic>
        <p:nvPicPr>
          <p:cNvPr id="7" name="Picture 6"/>
          <p:cNvPicPr>
            <a:picLocks noChangeAspect="1"/>
          </p:cNvPicPr>
          <p:nvPr/>
        </p:nvPicPr>
        <p:blipFill>
          <a:blip r:embed="rId5"/>
          <a:stretch>
            <a:fillRect/>
          </a:stretch>
        </p:blipFill>
        <p:spPr>
          <a:xfrm>
            <a:off x="1942414" y="4873268"/>
            <a:ext cx="4064891" cy="431906"/>
          </a:xfrm>
          <a:prstGeom prst="rect">
            <a:avLst/>
          </a:prstGeom>
        </p:spPr>
      </p:pic>
      <p:pic>
        <p:nvPicPr>
          <p:cNvPr id="8" name="Picture 7"/>
          <p:cNvPicPr>
            <a:picLocks noChangeAspect="1"/>
          </p:cNvPicPr>
          <p:nvPr/>
        </p:nvPicPr>
        <p:blipFill>
          <a:blip r:embed="rId6"/>
          <a:stretch>
            <a:fillRect/>
          </a:stretch>
        </p:blipFill>
        <p:spPr>
          <a:xfrm>
            <a:off x="774545" y="4274427"/>
            <a:ext cx="8314412" cy="324474"/>
          </a:xfrm>
          <a:prstGeom prst="rect">
            <a:avLst/>
          </a:prstGeom>
        </p:spPr>
      </p:pic>
    </p:spTree>
    <p:extLst>
      <p:ext uri="{BB962C8B-B14F-4D97-AF65-F5344CB8AC3E}">
        <p14:creationId xmlns:p14="http://schemas.microsoft.com/office/powerpoint/2010/main" val="418700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782269" y="5129978"/>
            <a:ext cx="4776247" cy="1562485"/>
          </a:xfrm>
          <a:prstGeom prst="rect">
            <a:avLst/>
          </a:prstGeom>
        </p:spPr>
      </p:pic>
      <p:pic>
        <p:nvPicPr>
          <p:cNvPr id="4" name="Picture 3"/>
          <p:cNvPicPr>
            <a:picLocks noChangeAspect="1"/>
          </p:cNvPicPr>
          <p:nvPr/>
        </p:nvPicPr>
        <p:blipFill>
          <a:blip r:embed="rId3"/>
          <a:stretch>
            <a:fillRect/>
          </a:stretch>
        </p:blipFill>
        <p:spPr>
          <a:xfrm>
            <a:off x="591687" y="266940"/>
            <a:ext cx="8189259" cy="1551038"/>
          </a:xfrm>
          <a:prstGeom prst="rect">
            <a:avLst/>
          </a:prstGeom>
        </p:spPr>
      </p:pic>
      <p:pic>
        <p:nvPicPr>
          <p:cNvPr id="5" name="Picture 4"/>
          <p:cNvPicPr>
            <a:picLocks noChangeAspect="1"/>
          </p:cNvPicPr>
          <p:nvPr/>
        </p:nvPicPr>
        <p:blipFill>
          <a:blip r:embed="rId4"/>
          <a:stretch>
            <a:fillRect/>
          </a:stretch>
        </p:blipFill>
        <p:spPr>
          <a:xfrm>
            <a:off x="712695" y="2027450"/>
            <a:ext cx="8175812" cy="576284"/>
          </a:xfrm>
          <a:prstGeom prst="rect">
            <a:avLst/>
          </a:prstGeom>
        </p:spPr>
      </p:pic>
      <p:pic>
        <p:nvPicPr>
          <p:cNvPr id="6" name="Picture 5"/>
          <p:cNvPicPr>
            <a:picLocks noChangeAspect="1"/>
          </p:cNvPicPr>
          <p:nvPr/>
        </p:nvPicPr>
        <p:blipFill>
          <a:blip r:embed="rId5"/>
          <a:stretch>
            <a:fillRect/>
          </a:stretch>
        </p:blipFill>
        <p:spPr>
          <a:xfrm>
            <a:off x="1048871" y="2863280"/>
            <a:ext cx="3993778" cy="515694"/>
          </a:xfrm>
          <a:prstGeom prst="rect">
            <a:avLst/>
          </a:prstGeom>
        </p:spPr>
      </p:pic>
      <p:pic>
        <p:nvPicPr>
          <p:cNvPr id="7" name="Picture 6"/>
          <p:cNvPicPr>
            <a:picLocks noChangeAspect="1"/>
          </p:cNvPicPr>
          <p:nvPr/>
        </p:nvPicPr>
        <p:blipFill>
          <a:blip r:embed="rId6"/>
          <a:stretch>
            <a:fillRect/>
          </a:stretch>
        </p:blipFill>
        <p:spPr>
          <a:xfrm>
            <a:off x="228635" y="3592392"/>
            <a:ext cx="8915365" cy="1278040"/>
          </a:xfrm>
          <a:prstGeom prst="rect">
            <a:avLst/>
          </a:prstGeom>
        </p:spPr>
      </p:pic>
      <p:sp>
        <p:nvSpPr>
          <p:cNvPr id="3" name="TextBox 2"/>
          <p:cNvSpPr txBox="1"/>
          <p:nvPr/>
        </p:nvSpPr>
        <p:spPr>
          <a:xfrm>
            <a:off x="0" y="266940"/>
            <a:ext cx="591687" cy="369332"/>
          </a:xfrm>
          <a:prstGeom prst="rect">
            <a:avLst/>
          </a:prstGeom>
          <a:noFill/>
        </p:spPr>
        <p:txBody>
          <a:bodyPr wrap="square" rtlCol="0">
            <a:spAutoFit/>
          </a:bodyPr>
          <a:lstStyle/>
          <a:p>
            <a:r>
              <a:rPr lang="en-US" dirty="0"/>
              <a:t>Q3.</a:t>
            </a:r>
          </a:p>
        </p:txBody>
      </p:sp>
    </p:spTree>
    <p:extLst>
      <p:ext uri="{BB962C8B-B14F-4D97-AF65-F5344CB8AC3E}">
        <p14:creationId xmlns:p14="http://schemas.microsoft.com/office/powerpoint/2010/main" val="152875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8748" y="232095"/>
            <a:ext cx="8505252" cy="1516024"/>
          </a:xfrm>
          <a:prstGeom prst="rect">
            <a:avLst/>
          </a:prstGeom>
        </p:spPr>
      </p:pic>
      <p:pic>
        <p:nvPicPr>
          <p:cNvPr id="7" name="Picture 6"/>
          <p:cNvPicPr>
            <a:picLocks noChangeAspect="1"/>
          </p:cNvPicPr>
          <p:nvPr/>
        </p:nvPicPr>
        <p:blipFill>
          <a:blip r:embed="rId3"/>
          <a:stretch>
            <a:fillRect/>
          </a:stretch>
        </p:blipFill>
        <p:spPr>
          <a:xfrm>
            <a:off x="373740" y="2290481"/>
            <a:ext cx="8770260" cy="4262193"/>
          </a:xfrm>
          <a:prstGeom prst="rect">
            <a:avLst/>
          </a:prstGeom>
        </p:spPr>
      </p:pic>
      <p:sp>
        <p:nvSpPr>
          <p:cNvPr id="5" name="TextBox 4"/>
          <p:cNvSpPr txBox="1"/>
          <p:nvPr/>
        </p:nvSpPr>
        <p:spPr>
          <a:xfrm>
            <a:off x="54366" y="252877"/>
            <a:ext cx="638748" cy="369332"/>
          </a:xfrm>
          <a:prstGeom prst="rect">
            <a:avLst/>
          </a:prstGeom>
          <a:noFill/>
        </p:spPr>
        <p:txBody>
          <a:bodyPr wrap="square" rtlCol="0">
            <a:spAutoFit/>
          </a:bodyPr>
          <a:lstStyle/>
          <a:p>
            <a:r>
              <a:rPr lang="en-US" dirty="0"/>
              <a:t>Q4.</a:t>
            </a:r>
          </a:p>
        </p:txBody>
      </p:sp>
    </p:spTree>
    <p:extLst>
      <p:ext uri="{BB962C8B-B14F-4D97-AF65-F5344CB8AC3E}">
        <p14:creationId xmlns:p14="http://schemas.microsoft.com/office/powerpoint/2010/main" val="2008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854" y="914400"/>
            <a:ext cx="8244536" cy="1025802"/>
          </a:xfrm>
          <a:prstGeom prst="rect">
            <a:avLst/>
          </a:prstGeom>
        </p:spPr>
      </p:pic>
      <p:pic>
        <p:nvPicPr>
          <p:cNvPr id="5" name="Picture 4"/>
          <p:cNvPicPr>
            <a:picLocks noChangeAspect="1"/>
          </p:cNvPicPr>
          <p:nvPr/>
        </p:nvPicPr>
        <p:blipFill>
          <a:blip r:embed="rId3"/>
          <a:stretch>
            <a:fillRect/>
          </a:stretch>
        </p:blipFill>
        <p:spPr>
          <a:xfrm>
            <a:off x="1579346" y="2362200"/>
            <a:ext cx="2441326" cy="1231041"/>
          </a:xfrm>
          <a:prstGeom prst="rect">
            <a:avLst/>
          </a:prstGeom>
        </p:spPr>
      </p:pic>
      <p:pic>
        <p:nvPicPr>
          <p:cNvPr id="6" name="Picture 5"/>
          <p:cNvPicPr>
            <a:picLocks noChangeAspect="1"/>
          </p:cNvPicPr>
          <p:nvPr/>
        </p:nvPicPr>
        <p:blipFill>
          <a:blip r:embed="rId4"/>
          <a:stretch>
            <a:fillRect/>
          </a:stretch>
        </p:blipFill>
        <p:spPr>
          <a:xfrm>
            <a:off x="843809" y="4038600"/>
            <a:ext cx="7780626" cy="2057599"/>
          </a:xfrm>
          <a:prstGeom prst="rect">
            <a:avLst/>
          </a:prstGeom>
        </p:spPr>
      </p:pic>
    </p:spTree>
    <p:extLst>
      <p:ext uri="{BB962C8B-B14F-4D97-AF65-F5344CB8AC3E}">
        <p14:creationId xmlns:p14="http://schemas.microsoft.com/office/powerpoint/2010/main" val="125137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Coordinate frame</a:t>
            </a:r>
          </a:p>
        </p:txBody>
      </p:sp>
      <p:sp>
        <p:nvSpPr>
          <p:cNvPr id="3" name="Content Placeholder 2"/>
          <p:cNvSpPr>
            <a:spLocks noGrp="1"/>
          </p:cNvSpPr>
          <p:nvPr>
            <p:ph idx="1"/>
          </p:nvPr>
        </p:nvSpPr>
        <p:spPr>
          <a:xfrm>
            <a:off x="304800" y="1219200"/>
            <a:ext cx="8382000" cy="5105400"/>
          </a:xfrm>
        </p:spPr>
        <p:txBody>
          <a:bodyPr>
            <a:normAutofit/>
          </a:bodyPr>
          <a:lstStyle/>
          <a:p>
            <a:r>
              <a:rPr lang="en-US" sz="2000" dirty="0">
                <a:latin typeface="Times New Roman" panose="02020603050405020304" pitchFamily="18" charset="0"/>
                <a:cs typeface="Times New Roman" panose="02020603050405020304" pitchFamily="18" charset="0"/>
              </a:rPr>
              <a:t>Often the description of a body in one frame is known while requirement is the description of the body with respect to another frame. This requires </a:t>
            </a:r>
            <a:r>
              <a:rPr lang="en-US" sz="2000" dirty="0">
                <a:solidFill>
                  <a:srgbClr val="FF0000"/>
                </a:solidFill>
                <a:latin typeface="Times New Roman" panose="02020603050405020304" pitchFamily="18" charset="0"/>
                <a:cs typeface="Times New Roman" panose="02020603050405020304" pitchFamily="18" charset="0"/>
              </a:rPr>
              <a:t>mapping or transforming </a:t>
            </a:r>
            <a:r>
              <a:rPr lang="en-US" sz="2000" dirty="0">
                <a:latin typeface="Times New Roman" panose="02020603050405020304" pitchFamily="18" charset="0"/>
                <a:cs typeface="Times New Roman" panose="02020603050405020304" pitchFamily="18" charset="0"/>
              </a:rPr>
              <a:t>or changing the description of its attributes from one frame to another.</a:t>
            </a:r>
          </a:p>
          <a:p>
            <a:r>
              <a:rPr lang="en-US" sz="2000" dirty="0">
                <a:latin typeface="Times New Roman" panose="02020603050405020304" pitchFamily="18" charset="0"/>
                <a:cs typeface="Times New Roman" panose="02020603050405020304" pitchFamily="18" charset="0"/>
              </a:rPr>
              <a:t>We have 2 frames 1(XYZ) and 2(UVW). Description of point P with respect to UVW ordinates is known and mapping or transformation is required to represent the system with respect to XYZ ordinates</a:t>
            </a:r>
            <a:endParaRPr lang="en-US" sz="2000" dirty="0"/>
          </a:p>
        </p:txBody>
      </p:sp>
      <p:pic>
        <p:nvPicPr>
          <p:cNvPr id="4" name="Picture 3"/>
          <p:cNvPicPr>
            <a:picLocks noChangeAspect="1"/>
          </p:cNvPicPr>
          <p:nvPr/>
        </p:nvPicPr>
        <p:blipFill>
          <a:blip r:embed="rId2"/>
          <a:stretch>
            <a:fillRect/>
          </a:stretch>
        </p:blipFill>
        <p:spPr>
          <a:xfrm>
            <a:off x="2891118" y="3609976"/>
            <a:ext cx="4119282" cy="2798158"/>
          </a:xfrm>
          <a:prstGeom prst="rect">
            <a:avLst/>
          </a:prstGeom>
        </p:spPr>
      </p:pic>
    </p:spTree>
    <p:extLst>
      <p:ext uri="{BB962C8B-B14F-4D97-AF65-F5344CB8AC3E}">
        <p14:creationId xmlns:p14="http://schemas.microsoft.com/office/powerpoint/2010/main" val="23567048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0"/>
            <a:ext cx="6781800" cy="533400"/>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Direct Kinematic model</a:t>
            </a:r>
          </a:p>
        </p:txBody>
      </p:sp>
      <p:sp>
        <p:nvSpPr>
          <p:cNvPr id="3" name="Content Placeholder 2"/>
          <p:cNvSpPr>
            <a:spLocks noGrp="1"/>
          </p:cNvSpPr>
          <p:nvPr>
            <p:ph idx="1"/>
          </p:nvPr>
        </p:nvSpPr>
        <p:spPr>
          <a:xfrm>
            <a:off x="533400" y="1524000"/>
            <a:ext cx="8305800" cy="2362200"/>
          </a:xfrm>
        </p:spPr>
        <p:txBody>
          <a:bodyPr/>
          <a:lstStyle/>
          <a:p>
            <a:r>
              <a:rPr lang="en-US" sz="2200" dirty="0">
                <a:solidFill>
                  <a:schemeClr val="tx1"/>
                </a:solidFill>
                <a:latin typeface="Times New Roman" panose="02020603050405020304" pitchFamily="18" charset="0"/>
                <a:cs typeface="Times New Roman" panose="02020603050405020304" pitchFamily="18" charset="0"/>
              </a:rPr>
              <a:t>In a robotic manipulator the tool or end effector is required to follow a planned trajectory to manipulate objects or carry out the task in the workspace, which require control of position of each link and joint of the manipulator to control the position and orientation of the tool.</a:t>
            </a:r>
          </a:p>
          <a:p>
            <a:r>
              <a:rPr lang="en-US" sz="2200" dirty="0">
                <a:solidFill>
                  <a:schemeClr val="tx1"/>
                </a:solidFill>
                <a:latin typeface="Times New Roman" panose="02020603050405020304" pitchFamily="18" charset="0"/>
                <a:cs typeface="Times New Roman" panose="02020603050405020304" pitchFamily="18" charset="0"/>
              </a:rPr>
              <a:t>Kinematical model describes the </a:t>
            </a:r>
            <a:r>
              <a:rPr lang="en-US" sz="2200" dirty="0">
                <a:solidFill>
                  <a:srgbClr val="FF0000"/>
                </a:solidFill>
                <a:latin typeface="Times New Roman" panose="02020603050405020304" pitchFamily="18" charset="0"/>
                <a:cs typeface="Times New Roman" panose="02020603050405020304" pitchFamily="18" charset="0"/>
              </a:rPr>
              <a:t>spatial positioning </a:t>
            </a:r>
            <a:r>
              <a:rPr lang="en-US" sz="2200" dirty="0">
                <a:solidFill>
                  <a:schemeClr val="tx1"/>
                </a:solidFill>
                <a:latin typeface="Times New Roman" panose="02020603050405020304" pitchFamily="18" charset="0"/>
                <a:cs typeface="Times New Roman" panose="02020603050405020304" pitchFamily="18" charset="0"/>
              </a:rPr>
              <a:t>of joints and links and </a:t>
            </a:r>
            <a:r>
              <a:rPr lang="en-US" sz="2200" dirty="0">
                <a:solidFill>
                  <a:srgbClr val="FF0000"/>
                </a:solidFill>
                <a:latin typeface="Times New Roman" panose="02020603050405020304" pitchFamily="18" charset="0"/>
                <a:cs typeface="Times New Roman" panose="02020603050405020304" pitchFamily="18" charset="0"/>
              </a:rPr>
              <a:t>position and orientation </a:t>
            </a:r>
            <a:r>
              <a:rPr lang="en-US" sz="2200" dirty="0">
                <a:solidFill>
                  <a:schemeClr val="tx1"/>
                </a:solidFill>
                <a:latin typeface="Times New Roman" panose="02020603050405020304" pitchFamily="18" charset="0"/>
                <a:cs typeface="Times New Roman" panose="02020603050405020304" pitchFamily="18" charset="0"/>
              </a:rPr>
              <a:t>of the end effector.</a:t>
            </a:r>
          </a:p>
          <a:p>
            <a:endParaRPr lang="en-US" dirty="0"/>
          </a:p>
        </p:txBody>
      </p:sp>
    </p:spTree>
    <p:extLst>
      <p:ext uri="{BB962C8B-B14F-4D97-AF65-F5344CB8AC3E}">
        <p14:creationId xmlns:p14="http://schemas.microsoft.com/office/powerpoint/2010/main" val="1389288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8683" y="211734"/>
            <a:ext cx="6589199" cy="595090"/>
          </a:xfrm>
        </p:spPr>
        <p:txBody>
          <a:bodyPr>
            <a:normAutofit/>
          </a:bodyPr>
          <a:lstStyle/>
          <a:p>
            <a:r>
              <a:rPr lang="en-US" sz="3200" b="1" dirty="0">
                <a:solidFill>
                  <a:srgbClr val="002060"/>
                </a:solidFill>
                <a:latin typeface="Times New Roman" panose="02020603050405020304" pitchFamily="18" charset="0"/>
                <a:cs typeface="Times New Roman" panose="02020603050405020304" pitchFamily="18" charset="0"/>
              </a:rPr>
              <a:t>Mechanical structure and notation</a:t>
            </a:r>
          </a:p>
        </p:txBody>
      </p:sp>
      <p:sp>
        <p:nvSpPr>
          <p:cNvPr id="3" name="Content Placeholder 2"/>
          <p:cNvSpPr>
            <a:spLocks noGrp="1"/>
          </p:cNvSpPr>
          <p:nvPr>
            <p:ph idx="1"/>
          </p:nvPr>
        </p:nvSpPr>
        <p:spPr>
          <a:xfrm>
            <a:off x="457200" y="914401"/>
            <a:ext cx="8153400" cy="5715000"/>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A manipulator consists of a chain of rigid bodies, called links, connected to each other by joints, which allow linear or revolute motion between connected links each of which exhibits just </a:t>
            </a:r>
            <a:r>
              <a:rPr lang="en-US" sz="2200" dirty="0">
                <a:solidFill>
                  <a:srgbClr val="FF0000"/>
                </a:solidFill>
                <a:latin typeface="Times New Roman" panose="02020603050405020304" pitchFamily="18" charset="0"/>
                <a:cs typeface="Times New Roman" panose="02020603050405020304" pitchFamily="18" charset="0"/>
              </a:rPr>
              <a:t>one degree of freedom (DOF).</a:t>
            </a:r>
          </a:p>
          <a:p>
            <a:r>
              <a:rPr lang="en-US" sz="2200" dirty="0">
                <a:solidFill>
                  <a:schemeClr val="tx1"/>
                </a:solidFill>
                <a:latin typeface="Times New Roman" panose="02020603050405020304" pitchFamily="18" charset="0"/>
                <a:cs typeface="Times New Roman" panose="02020603050405020304" pitchFamily="18" charset="0"/>
              </a:rPr>
              <a:t>The number of degrees of freedom a manipulator possesses is the number of independent parameters required to completely specify its position and orientation in space. </a:t>
            </a:r>
          </a:p>
          <a:p>
            <a:r>
              <a:rPr lang="en-US" sz="2200" dirty="0">
                <a:solidFill>
                  <a:schemeClr val="tx1"/>
                </a:solidFill>
                <a:latin typeface="Times New Roman" panose="02020603050405020304" pitchFamily="18" charset="0"/>
                <a:cs typeface="Times New Roman" panose="02020603050405020304" pitchFamily="18" charset="0"/>
              </a:rPr>
              <a:t>Because each joint has only one degree of freedom, the degrees of freedom of a manipulator are equal to number of joints.</a:t>
            </a:r>
          </a:p>
          <a:p>
            <a:r>
              <a:rPr lang="en-US" sz="2200" dirty="0">
                <a:solidFill>
                  <a:schemeClr val="tx1"/>
                </a:solidFill>
                <a:latin typeface="Times New Roman" panose="02020603050405020304" pitchFamily="18" charset="0"/>
                <a:cs typeface="Times New Roman" panose="02020603050405020304" pitchFamily="18" charset="0"/>
              </a:rPr>
              <a:t>Joints between links of a manipulator can be classified as revolute or prismatic. </a:t>
            </a:r>
          </a:p>
          <a:p>
            <a:r>
              <a:rPr lang="en-US" sz="2200" dirty="0">
                <a:solidFill>
                  <a:schemeClr val="tx1"/>
                </a:solidFill>
                <a:latin typeface="Times New Roman" panose="02020603050405020304" pitchFamily="18" charset="0"/>
                <a:cs typeface="Times New Roman" panose="02020603050405020304" pitchFamily="18" charset="0"/>
              </a:rPr>
              <a:t>A revolute joint, denoted as R -joint, allows rotational motion between connected links. A prismatic joint, denoted as P-joint, also known as sliding or rectilinear joint, permits translational motion between the connected links.</a:t>
            </a:r>
          </a:p>
        </p:txBody>
      </p:sp>
    </p:spTree>
    <p:extLst>
      <p:ext uri="{BB962C8B-B14F-4D97-AF65-F5344CB8AC3E}">
        <p14:creationId xmlns:p14="http://schemas.microsoft.com/office/powerpoint/2010/main" val="755966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409" y="3810000"/>
            <a:ext cx="8035304" cy="2563905"/>
          </a:xfrm>
        </p:spPr>
        <p:txBody>
          <a:bodyPr/>
          <a:lstStyle/>
          <a:p>
            <a:r>
              <a:rPr lang="en-US" sz="2200" dirty="0">
                <a:solidFill>
                  <a:schemeClr val="tx1"/>
                </a:solidFill>
                <a:latin typeface="Times New Roman" panose="02020603050405020304" pitchFamily="18" charset="0"/>
                <a:cs typeface="Times New Roman" panose="02020603050405020304" pitchFamily="18" charset="0"/>
              </a:rPr>
              <a:t>Each joint has a </a:t>
            </a:r>
            <a:r>
              <a:rPr lang="en-US" sz="2200" dirty="0">
                <a:solidFill>
                  <a:srgbClr val="FF0000"/>
                </a:solidFill>
                <a:latin typeface="Times New Roman" panose="02020603050405020304" pitchFamily="18" charset="0"/>
                <a:cs typeface="Times New Roman" panose="02020603050405020304" pitchFamily="18" charset="0"/>
              </a:rPr>
              <a:t>joint axis </a:t>
            </a:r>
            <a:r>
              <a:rPr lang="en-US" sz="2200" dirty="0">
                <a:solidFill>
                  <a:schemeClr val="tx1"/>
                </a:solidFill>
                <a:latin typeface="Times New Roman" panose="02020603050405020304" pitchFamily="18" charset="0"/>
                <a:cs typeface="Times New Roman" panose="02020603050405020304" pitchFamily="18" charset="0"/>
              </a:rPr>
              <a:t>with respect to which, the motion of joint is described</a:t>
            </a:r>
          </a:p>
          <a:p>
            <a:r>
              <a:rPr lang="en-US" sz="2200" dirty="0">
                <a:solidFill>
                  <a:schemeClr val="tx1"/>
                </a:solidFill>
                <a:latin typeface="Times New Roman" panose="02020603050405020304" pitchFamily="18" charset="0"/>
                <a:cs typeface="Times New Roman" panose="02020603050405020304" pitchFamily="18" charset="0"/>
              </a:rPr>
              <a:t>In the case of revolute joints, the axis of relative rotation is the joint axis. For the prismatic joint, the axis of relative translational motion is the joint axis. By convention, </a:t>
            </a:r>
          </a:p>
          <a:p>
            <a:r>
              <a:rPr lang="en-US" sz="2200" dirty="0">
                <a:solidFill>
                  <a:srgbClr val="FF0000"/>
                </a:solidFill>
                <a:latin typeface="Times New Roman" panose="02020603050405020304" pitchFamily="18" charset="0"/>
                <a:cs typeface="Times New Roman" panose="02020603050405020304" pitchFamily="18" charset="0"/>
              </a:rPr>
              <a:t>The z-axis of a coordinate frame is aligned with the joint axis.</a:t>
            </a:r>
          </a:p>
          <a:p>
            <a:endParaRPr lang="en-US" dirty="0"/>
          </a:p>
        </p:txBody>
      </p:sp>
      <p:pic>
        <p:nvPicPr>
          <p:cNvPr id="4" name="Picture 3"/>
          <p:cNvPicPr>
            <a:picLocks noChangeAspect="1"/>
          </p:cNvPicPr>
          <p:nvPr/>
        </p:nvPicPr>
        <p:blipFill>
          <a:blip r:embed="rId2"/>
          <a:stretch>
            <a:fillRect/>
          </a:stretch>
        </p:blipFill>
        <p:spPr>
          <a:xfrm>
            <a:off x="1066800" y="762000"/>
            <a:ext cx="7194176" cy="2737393"/>
          </a:xfrm>
          <a:prstGeom prst="rect">
            <a:avLst/>
          </a:prstGeom>
        </p:spPr>
      </p:pic>
    </p:spTree>
    <p:extLst>
      <p:ext uri="{BB962C8B-B14F-4D97-AF65-F5344CB8AC3E}">
        <p14:creationId xmlns:p14="http://schemas.microsoft.com/office/powerpoint/2010/main" val="1096036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404412" cy="2693895"/>
          </a:xfrm>
        </p:spPr>
        <p:txBody>
          <a:bodyPr/>
          <a:lstStyle/>
          <a:p>
            <a:r>
              <a:rPr lang="en-US" sz="2200" dirty="0">
                <a:solidFill>
                  <a:schemeClr val="tx1"/>
                </a:solidFill>
                <a:latin typeface="Times New Roman" panose="02020603050405020304" pitchFamily="18" charset="0"/>
                <a:cs typeface="Times New Roman" panose="02020603050405020304" pitchFamily="18" charset="0"/>
              </a:rPr>
              <a:t>The links of a manipulator are numbered outwardly starting from the </a:t>
            </a:r>
            <a:r>
              <a:rPr lang="en-US" sz="2200" dirty="0">
                <a:solidFill>
                  <a:srgbClr val="FF0000"/>
                </a:solidFill>
                <a:latin typeface="Times New Roman" panose="02020603050405020304" pitchFamily="18" charset="0"/>
                <a:cs typeface="Times New Roman" panose="02020603050405020304" pitchFamily="18" charset="0"/>
              </a:rPr>
              <a:t>immobile base as link 0</a:t>
            </a:r>
            <a:r>
              <a:rPr lang="en-US" sz="2200" dirty="0">
                <a:solidFill>
                  <a:schemeClr val="tx1"/>
                </a:solidFill>
                <a:latin typeface="Times New Roman" panose="02020603050405020304" pitchFamily="18" charset="0"/>
                <a:cs typeface="Times New Roman" panose="02020603050405020304" pitchFamily="18" charset="0"/>
              </a:rPr>
              <a:t>, first moving body as link 1, to the last link out to the free end as link n. </a:t>
            </a:r>
            <a:r>
              <a:rPr lang="en-US" sz="2200" dirty="0">
                <a:solidFill>
                  <a:srgbClr val="FF0000"/>
                </a:solidFill>
                <a:latin typeface="Times New Roman" panose="02020603050405020304" pitchFamily="18" charset="0"/>
                <a:cs typeface="Times New Roman" panose="02020603050405020304" pitchFamily="18" charset="0"/>
              </a:rPr>
              <a:t>Link n is the "tool" or "end-effector". </a:t>
            </a:r>
          </a:p>
          <a:p>
            <a:r>
              <a:rPr lang="en-US" sz="2200" dirty="0">
                <a:solidFill>
                  <a:schemeClr val="tx1"/>
                </a:solidFill>
                <a:latin typeface="Times New Roman" panose="02020603050405020304" pitchFamily="18" charset="0"/>
                <a:cs typeface="Times New Roman" panose="02020603050405020304" pitchFamily="18" charset="0"/>
              </a:rPr>
              <a:t>The joints are numbered, with joint 1 between link 0 and link 1 and so on, out to the joint n between link (n-1) and link n. </a:t>
            </a:r>
          </a:p>
          <a:p>
            <a:r>
              <a:rPr lang="en-US" sz="2200" dirty="0">
                <a:solidFill>
                  <a:schemeClr val="tx1"/>
                </a:solidFill>
                <a:latin typeface="Times New Roman" panose="02020603050405020304" pitchFamily="18" charset="0"/>
                <a:cs typeface="Times New Roman" panose="02020603050405020304" pitchFamily="18" charset="0"/>
              </a:rPr>
              <a:t>An n-DOF manipulator arm consists of (n+1) links (including link 0) connected by n joints.</a:t>
            </a:r>
          </a:p>
          <a:p>
            <a:endParaRPr lang="en-US" dirty="0"/>
          </a:p>
        </p:txBody>
      </p:sp>
      <p:pic>
        <p:nvPicPr>
          <p:cNvPr id="4" name="Picture 3"/>
          <p:cNvPicPr>
            <a:picLocks noChangeAspect="1"/>
          </p:cNvPicPr>
          <p:nvPr/>
        </p:nvPicPr>
        <p:blipFill>
          <a:blip r:embed="rId2"/>
          <a:stretch>
            <a:fillRect/>
          </a:stretch>
        </p:blipFill>
        <p:spPr>
          <a:xfrm>
            <a:off x="1143000" y="3347450"/>
            <a:ext cx="5957047" cy="3322290"/>
          </a:xfrm>
          <a:prstGeom prst="rect">
            <a:avLst/>
          </a:prstGeom>
        </p:spPr>
      </p:pic>
    </p:spTree>
    <p:extLst>
      <p:ext uri="{BB962C8B-B14F-4D97-AF65-F5344CB8AC3E}">
        <p14:creationId xmlns:p14="http://schemas.microsoft.com/office/powerpoint/2010/main" val="3016386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33400"/>
            <a:ext cx="6589199" cy="613019"/>
          </a:xfrm>
        </p:spPr>
        <p:txBody>
          <a:bodyPr>
            <a:normAutofit/>
          </a:bodyPr>
          <a:lstStyle/>
          <a:p>
            <a:r>
              <a:rPr lang="en-US" sz="3200" b="1" dirty="0">
                <a:solidFill>
                  <a:srgbClr val="002060"/>
                </a:solidFill>
                <a:latin typeface="Times New Roman" panose="02020603050405020304" pitchFamily="18" charset="0"/>
                <a:cs typeface="Times New Roman" panose="02020603050405020304" pitchFamily="18" charset="0"/>
              </a:rPr>
              <a:t>Description of links and joints</a:t>
            </a:r>
          </a:p>
        </p:txBody>
      </p:sp>
      <p:sp>
        <p:nvSpPr>
          <p:cNvPr id="3" name="Content Placeholder 2"/>
          <p:cNvSpPr>
            <a:spLocks noGrp="1"/>
          </p:cNvSpPr>
          <p:nvPr>
            <p:ph idx="1"/>
          </p:nvPr>
        </p:nvSpPr>
        <p:spPr>
          <a:xfrm>
            <a:off x="699699" y="1219200"/>
            <a:ext cx="7848600" cy="5047130"/>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A robotic manipulator is modelled as a chain of rigid links interconnected by revolute and/or prismatic joints.</a:t>
            </a:r>
          </a:p>
          <a:p>
            <a:r>
              <a:rPr lang="en-US" sz="2200" dirty="0">
                <a:solidFill>
                  <a:schemeClr val="tx1"/>
                </a:solidFill>
                <a:latin typeface="Times New Roman" panose="02020603050405020304" pitchFamily="18" charset="0"/>
                <a:cs typeface="Times New Roman" panose="02020603050405020304" pitchFamily="18" charset="0"/>
              </a:rPr>
              <a:t>To describe the position and orientation of a link in space, a coordinate frame is attached to each link, namely, frame {</a:t>
            </a:r>
            <a:r>
              <a:rPr lang="en-US" sz="22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to link </a:t>
            </a:r>
            <a:r>
              <a:rPr lang="en-US" sz="22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a:t>
            </a:r>
          </a:p>
          <a:p>
            <a:r>
              <a:rPr lang="en-US" sz="2200" dirty="0">
                <a:solidFill>
                  <a:schemeClr val="tx1"/>
                </a:solidFill>
                <a:latin typeface="Times New Roman" panose="02020603050405020304" pitchFamily="18" charset="0"/>
                <a:cs typeface="Times New Roman" panose="02020603050405020304" pitchFamily="18" charset="0"/>
              </a:rPr>
              <a:t>The position and orientation of frame {</a:t>
            </a:r>
            <a:r>
              <a:rPr lang="en-US" sz="22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relative to previous frame {i-1}, can be described by a homogeneous transformation matrix.</a:t>
            </a:r>
          </a:p>
          <a:p>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549897" y="3886761"/>
            <a:ext cx="4148205" cy="2796427"/>
          </a:xfrm>
          <a:prstGeom prst="rect">
            <a:avLst/>
          </a:prstGeom>
        </p:spPr>
      </p:pic>
    </p:spTree>
    <p:extLst>
      <p:ext uri="{BB962C8B-B14F-4D97-AF65-F5344CB8AC3E}">
        <p14:creationId xmlns:p14="http://schemas.microsoft.com/office/powerpoint/2010/main" val="1025443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7793257" cy="5351930"/>
          </a:xfrm>
        </p:spPr>
        <p:txBody>
          <a:bodyPr>
            <a:normAutofit lnSpcReduction="10000"/>
          </a:bodyPr>
          <a:lstStyle/>
          <a:p>
            <a:r>
              <a:rPr lang="en-US" sz="2200" dirty="0">
                <a:solidFill>
                  <a:schemeClr val="tx1"/>
                </a:solidFill>
                <a:latin typeface="Times New Roman" panose="02020603050405020304" pitchFamily="18" charset="0"/>
                <a:cs typeface="Times New Roman" panose="02020603050405020304" pitchFamily="18" charset="0"/>
              </a:rPr>
              <a:t>Figure shows link </a:t>
            </a:r>
            <a:r>
              <a:rPr lang="en-US" sz="22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of a manipulator with associated joint axes (i-1) and {</a:t>
            </a:r>
            <a:r>
              <a:rPr lang="en-US" sz="22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a:t>
            </a:r>
          </a:p>
          <a:p>
            <a:r>
              <a:rPr lang="en-US" sz="2200" dirty="0">
                <a:solidFill>
                  <a:schemeClr val="tx1"/>
                </a:solidFill>
                <a:latin typeface="Times New Roman" panose="02020603050405020304" pitchFamily="18" charset="0"/>
                <a:cs typeface="Times New Roman" panose="02020603050405020304" pitchFamily="18" charset="0"/>
              </a:rPr>
              <a:t>From a geometric viewpoint, the link defines the relative position and orientation of joint axes at its two ends. </a:t>
            </a:r>
          </a:p>
          <a:p>
            <a:r>
              <a:rPr lang="en-US" sz="2200" dirty="0">
                <a:solidFill>
                  <a:schemeClr val="tx1"/>
                </a:solidFill>
                <a:latin typeface="Times New Roman" panose="02020603050405020304" pitchFamily="18" charset="0"/>
                <a:cs typeface="Times New Roman" panose="02020603050405020304" pitchFamily="18" charset="0"/>
              </a:rPr>
              <a:t>For the two axes (i-1) and axis </a:t>
            </a:r>
            <a:r>
              <a:rPr lang="en-US" sz="22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there exist a mutual perpendicular, which gives the shortest distance between the two axes. </a:t>
            </a:r>
            <a:r>
              <a:rPr lang="en-US" sz="2200" dirty="0">
                <a:solidFill>
                  <a:srgbClr val="FF0000"/>
                </a:solidFill>
                <a:latin typeface="Times New Roman" panose="02020603050405020304" pitchFamily="18" charset="0"/>
                <a:cs typeface="Times New Roman" panose="02020603050405020304" pitchFamily="18" charset="0"/>
              </a:rPr>
              <a:t>This shortest distance along the common normal is defined the link length and is denoted as </a:t>
            </a:r>
            <a:r>
              <a:rPr lang="en-US" sz="2200" dirty="0" err="1">
                <a:solidFill>
                  <a:srgbClr val="FF0000"/>
                </a:solidFill>
                <a:latin typeface="Times New Roman" panose="02020603050405020304" pitchFamily="18" charset="0"/>
                <a:cs typeface="Times New Roman" panose="02020603050405020304" pitchFamily="18" charset="0"/>
              </a:rPr>
              <a:t>a</a:t>
            </a:r>
            <a:r>
              <a:rPr lang="en-US" sz="2200" baseline="-25000" dirty="0" err="1">
                <a:solidFill>
                  <a:srgbClr val="FF0000"/>
                </a:solidFill>
                <a:latin typeface="Times New Roman" panose="02020603050405020304" pitchFamily="18" charset="0"/>
                <a:cs typeface="Times New Roman" panose="02020603050405020304" pitchFamily="18" charset="0"/>
              </a:rPr>
              <a:t>i</a:t>
            </a:r>
            <a:r>
              <a:rPr lang="en-US" sz="2200" dirty="0">
                <a:solidFill>
                  <a:srgbClr val="FF0000"/>
                </a:solidFill>
                <a:latin typeface="Times New Roman" panose="02020603050405020304" pitchFamily="18" charset="0"/>
                <a:cs typeface="Times New Roman" panose="02020603050405020304" pitchFamily="18" charset="0"/>
              </a:rPr>
              <a:t>. </a:t>
            </a:r>
          </a:p>
          <a:p>
            <a:r>
              <a:rPr lang="en-US" sz="2200" dirty="0">
                <a:solidFill>
                  <a:schemeClr val="tx1"/>
                </a:solidFill>
                <a:latin typeface="Times New Roman" panose="02020603050405020304" pitchFamily="18" charset="0"/>
                <a:cs typeface="Times New Roman" panose="02020603050405020304" pitchFamily="18" charset="0"/>
              </a:rPr>
              <a:t>The angle between the projection of axis (i-1) and axis </a:t>
            </a:r>
            <a:r>
              <a:rPr lang="en-US" sz="22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on a plane perpendicular to the common normal AB, is known as the </a:t>
            </a:r>
            <a:r>
              <a:rPr lang="en-US" sz="2200" dirty="0">
                <a:solidFill>
                  <a:srgbClr val="FF0000"/>
                </a:solidFill>
                <a:latin typeface="Times New Roman" panose="02020603050405020304" pitchFamily="18" charset="0"/>
                <a:cs typeface="Times New Roman" panose="02020603050405020304" pitchFamily="18" charset="0"/>
              </a:rPr>
              <a:t>link twist and is denoted by α</a:t>
            </a:r>
            <a:r>
              <a:rPr lang="en-US" sz="2200" baseline="-25000" dirty="0" err="1">
                <a:solidFill>
                  <a:srgbClr val="FF0000"/>
                </a:solidFill>
                <a:latin typeface="Times New Roman" panose="02020603050405020304" pitchFamily="18" charset="0"/>
                <a:cs typeface="Times New Roman" panose="02020603050405020304" pitchFamily="18" charset="0"/>
              </a:rPr>
              <a:t>i</a:t>
            </a:r>
            <a:endParaRPr lang="en-US" sz="2200" baseline="-25000" dirty="0">
              <a:solidFill>
                <a:srgbClr val="FF0000"/>
              </a:solidFill>
              <a:latin typeface="Times New Roman" panose="02020603050405020304" pitchFamily="18" charset="0"/>
              <a:cs typeface="Times New Roman" panose="02020603050405020304" pitchFamily="18" charset="0"/>
            </a:endParaRPr>
          </a:p>
          <a:p>
            <a:r>
              <a:rPr lang="en-US" sz="2200" dirty="0">
                <a:solidFill>
                  <a:schemeClr val="tx1"/>
                </a:solidFill>
                <a:latin typeface="Times New Roman" panose="02020603050405020304" pitchFamily="18" charset="0"/>
                <a:cs typeface="Times New Roman" panose="02020603050405020304" pitchFamily="18" charset="0"/>
              </a:rPr>
              <a:t>These two parameters, </a:t>
            </a:r>
            <a:r>
              <a:rPr lang="en-US" sz="2200" dirty="0" err="1">
                <a:solidFill>
                  <a:schemeClr val="tx1"/>
                </a:solidFill>
                <a:latin typeface="Times New Roman" panose="02020603050405020304" pitchFamily="18" charset="0"/>
                <a:cs typeface="Times New Roman" panose="02020603050405020304" pitchFamily="18" charset="0"/>
              </a:rPr>
              <a:t>a</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and α</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are known as </a:t>
            </a:r>
            <a:r>
              <a:rPr lang="en-US" sz="2200" dirty="0">
                <a:solidFill>
                  <a:srgbClr val="FF0000"/>
                </a:solidFill>
                <a:latin typeface="Times New Roman" panose="02020603050405020304" pitchFamily="18" charset="0"/>
                <a:cs typeface="Times New Roman" panose="02020603050405020304" pitchFamily="18" charset="0"/>
              </a:rPr>
              <a:t>link parameters and are constant for a given link.</a:t>
            </a:r>
          </a:p>
          <a:p>
            <a:r>
              <a:rPr lang="en-US" sz="2200" dirty="0">
                <a:solidFill>
                  <a:schemeClr val="tx1"/>
                </a:solidFill>
                <a:latin typeface="Times New Roman" panose="02020603050405020304" pitchFamily="18" charset="0"/>
                <a:cs typeface="Times New Roman" panose="02020603050405020304" pitchFamily="18" charset="0"/>
              </a:rPr>
              <a:t>For industrial robots, the links are usually straight, that is, the two joint axes are parallel, giving link length equal to physical link dimension and link twist equal to zero. </a:t>
            </a:r>
          </a:p>
        </p:txBody>
      </p:sp>
      <p:sp>
        <p:nvSpPr>
          <p:cNvPr id="2" name="TextBox 1"/>
          <p:cNvSpPr txBox="1"/>
          <p:nvPr/>
        </p:nvSpPr>
        <p:spPr>
          <a:xfrm>
            <a:off x="990600" y="457200"/>
            <a:ext cx="6248400" cy="584775"/>
          </a:xfrm>
          <a:prstGeom prst="rect">
            <a:avLst/>
          </a:prstGeom>
          <a:noFill/>
        </p:spPr>
        <p:txBody>
          <a:bodyPr wrap="square" rtlCol="0">
            <a:spAutoFit/>
          </a:bodyPr>
          <a:lstStyle/>
          <a:p>
            <a:r>
              <a:rPr lang="en-US" sz="3200" b="1" dirty="0">
                <a:solidFill>
                  <a:srgbClr val="002060"/>
                </a:solidFill>
              </a:rPr>
              <a:t>LINK PARAMETERS</a:t>
            </a:r>
          </a:p>
        </p:txBody>
      </p:sp>
    </p:spTree>
    <p:extLst>
      <p:ext uri="{BB962C8B-B14F-4D97-AF65-F5344CB8AC3E}">
        <p14:creationId xmlns:p14="http://schemas.microsoft.com/office/powerpoint/2010/main" val="2109544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1975"/>
            <a:ext cx="8117775" cy="1870363"/>
          </a:xfrm>
        </p:spPr>
        <p:txBody>
          <a:bodyPr>
            <a:normAutofit fontScale="92500"/>
          </a:bodyPr>
          <a:lstStyle/>
          <a:p>
            <a:r>
              <a:rPr lang="en-US" sz="2200" dirty="0">
                <a:solidFill>
                  <a:schemeClr val="tx1"/>
                </a:solidFill>
                <a:latin typeface="Times New Roman" panose="02020603050405020304" pitchFamily="18" charset="0"/>
                <a:cs typeface="Times New Roman" panose="02020603050405020304" pitchFamily="18" charset="0"/>
              </a:rPr>
              <a:t>For two links connected by either a revolute or a prismatic joint, </a:t>
            </a:r>
            <a:r>
              <a:rPr lang="en-US" sz="2200" dirty="0">
                <a:solidFill>
                  <a:srgbClr val="FF0000"/>
                </a:solidFill>
                <a:latin typeface="Times New Roman" panose="02020603050405020304" pitchFamily="18" charset="0"/>
                <a:cs typeface="Times New Roman" panose="02020603050405020304" pitchFamily="18" charset="0"/>
              </a:rPr>
              <a:t>the relative position of these links is measured by the displacement at the joint, which is either joint distance or joint angle, depending on the type of joint. </a:t>
            </a:r>
          </a:p>
          <a:p>
            <a:r>
              <a:rPr lang="en-US" sz="2200" dirty="0">
                <a:solidFill>
                  <a:srgbClr val="FF0000"/>
                </a:solidFill>
                <a:latin typeface="Times New Roman" panose="02020603050405020304" pitchFamily="18" charset="0"/>
                <a:cs typeface="Times New Roman" panose="02020603050405020304" pitchFamily="18" charset="0"/>
              </a:rPr>
              <a:t>Joint distance (d</a:t>
            </a:r>
            <a:r>
              <a:rPr lang="en-US" sz="2200" baseline="-25000" dirty="0">
                <a:solidFill>
                  <a:srgbClr val="FF0000"/>
                </a:solidFill>
                <a:latin typeface="Times New Roman" panose="02020603050405020304" pitchFamily="18" charset="0"/>
                <a:cs typeface="Times New Roman" panose="02020603050405020304" pitchFamily="18" charset="0"/>
              </a:rPr>
              <a:t>i</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is the perpendicular distance between the two adjacent common </a:t>
            </a:r>
            <a:r>
              <a:rPr lang="en-US" sz="2200" dirty="0" err="1">
                <a:solidFill>
                  <a:schemeClr val="tx1"/>
                </a:solidFill>
                <a:latin typeface="Times New Roman" panose="02020603050405020304" pitchFamily="18" charset="0"/>
                <a:cs typeface="Times New Roman" panose="02020603050405020304" pitchFamily="18" charset="0"/>
              </a:rPr>
              <a:t>normals</a:t>
            </a:r>
            <a:r>
              <a:rPr lang="en-US" sz="2200" dirty="0">
                <a:solidFill>
                  <a:schemeClr val="tx1"/>
                </a:solidFill>
                <a:latin typeface="Times New Roman" panose="02020603050405020304" pitchFamily="18" charset="0"/>
                <a:cs typeface="Times New Roman" panose="02020603050405020304" pitchFamily="18" charset="0"/>
              </a:rPr>
              <a:t> a</a:t>
            </a:r>
            <a:r>
              <a:rPr lang="en-US" sz="2200" baseline="-25000" dirty="0">
                <a:solidFill>
                  <a:schemeClr val="tx1"/>
                </a:solidFill>
                <a:latin typeface="Times New Roman" panose="02020603050405020304" pitchFamily="18" charset="0"/>
                <a:cs typeface="Times New Roman" panose="02020603050405020304" pitchFamily="18" charset="0"/>
              </a:rPr>
              <a:t>i-1</a:t>
            </a:r>
            <a:r>
              <a:rPr lang="en-US" sz="2200" dirty="0">
                <a:solidFill>
                  <a:schemeClr val="tx1"/>
                </a:solidFill>
                <a:latin typeface="Times New Roman" panose="02020603050405020304" pitchFamily="18" charset="0"/>
                <a:cs typeface="Times New Roman" panose="02020603050405020304" pitchFamily="18" charset="0"/>
              </a:rPr>
              <a:t> and </a:t>
            </a:r>
            <a:r>
              <a:rPr lang="en-US" sz="2200" dirty="0" err="1">
                <a:solidFill>
                  <a:schemeClr val="tx1"/>
                </a:solidFill>
                <a:latin typeface="Times New Roman" panose="02020603050405020304" pitchFamily="18" charset="0"/>
                <a:cs typeface="Times New Roman" panose="02020603050405020304" pitchFamily="18" charset="0"/>
              </a:rPr>
              <a:t>a</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measured along axis (i-1). </a:t>
            </a:r>
          </a:p>
        </p:txBody>
      </p:sp>
      <p:pic>
        <p:nvPicPr>
          <p:cNvPr id="6" name="Picture 5"/>
          <p:cNvPicPr>
            <a:picLocks noChangeAspect="1"/>
          </p:cNvPicPr>
          <p:nvPr/>
        </p:nvPicPr>
        <p:blipFill>
          <a:blip r:embed="rId2"/>
          <a:stretch>
            <a:fillRect/>
          </a:stretch>
        </p:blipFill>
        <p:spPr>
          <a:xfrm>
            <a:off x="1524000" y="3048000"/>
            <a:ext cx="6267450" cy="3505200"/>
          </a:xfrm>
          <a:prstGeom prst="rect">
            <a:avLst/>
          </a:prstGeom>
        </p:spPr>
      </p:pic>
      <p:sp>
        <p:nvSpPr>
          <p:cNvPr id="4" name="TextBox 3"/>
          <p:cNvSpPr txBox="1"/>
          <p:nvPr/>
        </p:nvSpPr>
        <p:spPr>
          <a:xfrm>
            <a:off x="990600" y="457200"/>
            <a:ext cx="6248400" cy="584775"/>
          </a:xfrm>
          <a:prstGeom prst="rect">
            <a:avLst/>
          </a:prstGeom>
          <a:noFill/>
        </p:spPr>
        <p:txBody>
          <a:bodyPr wrap="square" rtlCol="0">
            <a:spAutoFit/>
          </a:bodyPr>
          <a:lstStyle/>
          <a:p>
            <a:r>
              <a:rPr lang="en-US" sz="3200" b="1" dirty="0">
                <a:solidFill>
                  <a:srgbClr val="002060"/>
                </a:solidFill>
              </a:rPr>
              <a:t>JOINT PARAMETERS</a:t>
            </a:r>
          </a:p>
        </p:txBody>
      </p:sp>
    </p:spTree>
    <p:extLst>
      <p:ext uri="{BB962C8B-B14F-4D97-AF65-F5344CB8AC3E}">
        <p14:creationId xmlns:p14="http://schemas.microsoft.com/office/powerpoint/2010/main" val="375360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382000" cy="5181600"/>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In other words, joint distance is the translation needed along joint axis (i-1) to make a</a:t>
            </a:r>
            <a:r>
              <a:rPr lang="en-US" sz="2200" baseline="-25000" dirty="0">
                <a:solidFill>
                  <a:schemeClr val="tx1"/>
                </a:solidFill>
                <a:latin typeface="Times New Roman" panose="02020603050405020304" pitchFamily="18" charset="0"/>
                <a:cs typeface="Times New Roman" panose="02020603050405020304" pitchFamily="18" charset="0"/>
              </a:rPr>
              <a:t>i-1</a:t>
            </a:r>
            <a:r>
              <a:rPr lang="en-US" sz="2200" dirty="0">
                <a:solidFill>
                  <a:schemeClr val="tx1"/>
                </a:solidFill>
                <a:latin typeface="Times New Roman" panose="02020603050405020304" pitchFamily="18" charset="0"/>
                <a:cs typeface="Times New Roman" panose="02020603050405020304" pitchFamily="18" charset="0"/>
              </a:rPr>
              <a:t>intersect with </a:t>
            </a:r>
            <a:r>
              <a:rPr lang="en-US" sz="2200" dirty="0" err="1">
                <a:solidFill>
                  <a:schemeClr val="tx1"/>
                </a:solidFill>
                <a:latin typeface="Times New Roman" panose="02020603050405020304" pitchFamily="18" charset="0"/>
                <a:cs typeface="Times New Roman" panose="02020603050405020304" pitchFamily="18" charset="0"/>
              </a:rPr>
              <a:t>a</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a:t>
            </a:r>
          </a:p>
          <a:p>
            <a:r>
              <a:rPr lang="en-US" sz="2200" dirty="0">
                <a:solidFill>
                  <a:schemeClr val="tx1"/>
                </a:solidFill>
                <a:latin typeface="Times New Roman" panose="02020603050405020304" pitchFamily="18" charset="0"/>
                <a:cs typeface="Times New Roman" panose="02020603050405020304" pitchFamily="18" charset="0"/>
              </a:rPr>
              <a:t> </a:t>
            </a:r>
            <a:r>
              <a:rPr lang="en-US" sz="2200" dirty="0">
                <a:solidFill>
                  <a:srgbClr val="FF0000"/>
                </a:solidFill>
                <a:latin typeface="Times New Roman" panose="02020603050405020304" pitchFamily="18" charset="0"/>
                <a:cs typeface="Times New Roman" panose="02020603050405020304" pitchFamily="18" charset="0"/>
              </a:rPr>
              <a:t>Joint angle (θ</a:t>
            </a:r>
            <a:r>
              <a:rPr lang="en-US" sz="2200" baseline="-25000" dirty="0">
                <a:solidFill>
                  <a:srgbClr val="FF0000"/>
                </a:solidFill>
                <a:latin typeface="Times New Roman" panose="02020603050405020304" pitchFamily="18" charset="0"/>
                <a:cs typeface="Times New Roman" panose="02020603050405020304" pitchFamily="18" charset="0"/>
              </a:rPr>
              <a:t>1</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is the angle between the two adjacent common </a:t>
            </a:r>
            <a:r>
              <a:rPr lang="en-US" sz="2200" dirty="0" err="1">
                <a:solidFill>
                  <a:schemeClr val="tx1"/>
                </a:solidFill>
                <a:latin typeface="Times New Roman" panose="02020603050405020304" pitchFamily="18" charset="0"/>
                <a:cs typeface="Times New Roman" panose="02020603050405020304" pitchFamily="18" charset="0"/>
              </a:rPr>
              <a:t>normals</a:t>
            </a:r>
            <a:r>
              <a:rPr lang="en-US" sz="2200" dirty="0">
                <a:solidFill>
                  <a:schemeClr val="tx1"/>
                </a:solidFill>
                <a:latin typeface="Times New Roman" panose="02020603050405020304" pitchFamily="18" charset="0"/>
                <a:cs typeface="Times New Roman" panose="02020603050405020304" pitchFamily="18" charset="0"/>
              </a:rPr>
              <a:t> a</a:t>
            </a:r>
            <a:r>
              <a:rPr lang="en-US" sz="2200" baseline="-25000" dirty="0">
                <a:solidFill>
                  <a:schemeClr val="tx1"/>
                </a:solidFill>
                <a:latin typeface="Times New Roman" panose="02020603050405020304" pitchFamily="18" charset="0"/>
                <a:cs typeface="Times New Roman" panose="02020603050405020304" pitchFamily="18" charset="0"/>
              </a:rPr>
              <a:t>i-1</a:t>
            </a:r>
            <a:r>
              <a:rPr lang="en-US" sz="2200" dirty="0">
                <a:solidFill>
                  <a:schemeClr val="tx1"/>
                </a:solidFill>
                <a:latin typeface="Times New Roman" panose="02020603050405020304" pitchFamily="18" charset="0"/>
                <a:cs typeface="Times New Roman" panose="02020603050405020304" pitchFamily="18" charset="0"/>
              </a:rPr>
              <a:t> and </a:t>
            </a:r>
            <a:r>
              <a:rPr lang="en-US" sz="2200" dirty="0" err="1">
                <a:solidFill>
                  <a:schemeClr val="tx1"/>
                </a:solidFill>
                <a:latin typeface="Times New Roman" panose="02020603050405020304" pitchFamily="18" charset="0"/>
                <a:cs typeface="Times New Roman" panose="02020603050405020304" pitchFamily="18" charset="0"/>
              </a:rPr>
              <a:t>a</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measured in right-handed direction about the axis (i-1). </a:t>
            </a:r>
          </a:p>
          <a:p>
            <a:r>
              <a:rPr lang="en-US" sz="2200" dirty="0">
                <a:solidFill>
                  <a:schemeClr val="tx1"/>
                </a:solidFill>
                <a:latin typeface="Times New Roman" panose="02020603050405020304" pitchFamily="18" charset="0"/>
                <a:cs typeface="Times New Roman" panose="02020603050405020304" pitchFamily="18" charset="0"/>
              </a:rPr>
              <a:t>It is the rotation about joint axis (i-1) needed to make a</a:t>
            </a:r>
            <a:r>
              <a:rPr lang="en-US" sz="2200" baseline="-25000" dirty="0">
                <a:solidFill>
                  <a:schemeClr val="tx1"/>
                </a:solidFill>
                <a:latin typeface="Times New Roman" panose="02020603050405020304" pitchFamily="18" charset="0"/>
                <a:cs typeface="Times New Roman" panose="02020603050405020304" pitchFamily="18" charset="0"/>
              </a:rPr>
              <a:t>i-1</a:t>
            </a:r>
            <a:r>
              <a:rPr lang="en-US" sz="2200" dirty="0">
                <a:solidFill>
                  <a:schemeClr val="tx1"/>
                </a:solidFill>
                <a:latin typeface="Times New Roman" panose="02020603050405020304" pitchFamily="18" charset="0"/>
                <a:cs typeface="Times New Roman" panose="02020603050405020304" pitchFamily="18" charset="0"/>
              </a:rPr>
              <a:t> parallel to </a:t>
            </a:r>
            <a:r>
              <a:rPr lang="en-US" sz="2200" dirty="0" err="1">
                <a:solidFill>
                  <a:schemeClr val="tx1"/>
                </a:solidFill>
                <a:latin typeface="Times New Roman" panose="02020603050405020304" pitchFamily="18" charset="0"/>
                <a:cs typeface="Times New Roman" panose="02020603050405020304" pitchFamily="18" charset="0"/>
              </a:rPr>
              <a:t>a</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These two parameters are called </a:t>
            </a:r>
            <a:r>
              <a:rPr lang="en-US" sz="2200" dirty="0">
                <a:solidFill>
                  <a:srgbClr val="FF0000"/>
                </a:solidFill>
                <a:latin typeface="Times New Roman" panose="02020603050405020304" pitchFamily="18" charset="0"/>
                <a:cs typeface="Times New Roman" panose="02020603050405020304" pitchFamily="18" charset="0"/>
              </a:rPr>
              <a:t>joint parameters</a:t>
            </a:r>
          </a:p>
          <a:p>
            <a:r>
              <a:rPr lang="en-US" sz="2200" dirty="0">
                <a:solidFill>
                  <a:schemeClr val="tx1"/>
                </a:solidFill>
                <a:latin typeface="Times New Roman" panose="02020603050405020304" pitchFamily="18" charset="0"/>
                <a:cs typeface="Times New Roman" panose="02020603050405020304" pitchFamily="18" charset="0"/>
              </a:rPr>
              <a:t>A 1-DOF joint requires only one variable to describe its position. </a:t>
            </a:r>
          </a:p>
          <a:p>
            <a:r>
              <a:rPr lang="en-US" sz="2200" dirty="0">
                <a:solidFill>
                  <a:srgbClr val="FF0000"/>
                </a:solidFill>
                <a:latin typeface="Times New Roman" panose="02020603050405020304" pitchFamily="18" charset="0"/>
                <a:cs typeface="Times New Roman" panose="02020603050405020304" pitchFamily="18" charset="0"/>
              </a:rPr>
              <a:t>Thus, for every 1 -DOF joint, it will always be the case that one of the two joint parameters (</a:t>
            </a:r>
            <a:r>
              <a:rPr lang="en-US" sz="2200" dirty="0" err="1">
                <a:solidFill>
                  <a:srgbClr val="FF0000"/>
                </a:solidFill>
                <a:latin typeface="Times New Roman" panose="02020603050405020304" pitchFamily="18" charset="0"/>
                <a:cs typeface="Times New Roman" panose="02020603050405020304" pitchFamily="18" charset="0"/>
              </a:rPr>
              <a:t>θ</a:t>
            </a:r>
            <a:r>
              <a:rPr lang="en-US" sz="2200" baseline="-25000" dirty="0" err="1">
                <a:solidFill>
                  <a:srgbClr val="FF0000"/>
                </a:solidFill>
                <a:latin typeface="Times New Roman" panose="02020603050405020304" pitchFamily="18" charset="0"/>
                <a:cs typeface="Times New Roman" panose="02020603050405020304" pitchFamily="18" charset="0"/>
              </a:rPr>
              <a:t>i</a:t>
            </a:r>
            <a:r>
              <a:rPr lang="en-US" sz="2200" dirty="0">
                <a:solidFill>
                  <a:srgbClr val="FF0000"/>
                </a:solidFill>
                <a:latin typeface="Times New Roman" panose="02020603050405020304" pitchFamily="18" charset="0"/>
                <a:cs typeface="Times New Roman" panose="02020603050405020304" pitchFamily="18" charset="0"/>
              </a:rPr>
              <a:t> and d</a:t>
            </a:r>
            <a:r>
              <a:rPr lang="en-US" sz="2200" baseline="-25000" dirty="0">
                <a:solidFill>
                  <a:srgbClr val="FF0000"/>
                </a:solidFill>
                <a:latin typeface="Times New Roman" panose="02020603050405020304" pitchFamily="18" charset="0"/>
                <a:cs typeface="Times New Roman" panose="02020603050405020304" pitchFamily="18" charset="0"/>
              </a:rPr>
              <a:t>i</a:t>
            </a:r>
            <a:r>
              <a:rPr lang="en-US" sz="2200" dirty="0">
                <a:solidFill>
                  <a:srgbClr val="FF0000"/>
                </a:solidFill>
                <a:latin typeface="Times New Roman" panose="02020603050405020304" pitchFamily="18" charset="0"/>
                <a:cs typeface="Times New Roman" panose="02020603050405020304" pitchFamily="18" charset="0"/>
              </a:rPr>
              <a:t>) is fixed and the other is a variable. </a:t>
            </a:r>
          </a:p>
          <a:p>
            <a:r>
              <a:rPr lang="en-US" sz="2200" dirty="0">
                <a:solidFill>
                  <a:schemeClr val="tx1"/>
                </a:solidFill>
                <a:latin typeface="Times New Roman" panose="02020603050405020304" pitchFamily="18" charset="0"/>
                <a:cs typeface="Times New Roman" panose="02020603050405020304" pitchFamily="18" charset="0"/>
              </a:rPr>
              <a:t>The displacement of a joint is measured by either angle </a:t>
            </a:r>
            <a:r>
              <a:rPr lang="en-US" sz="2200" dirty="0" err="1">
                <a:solidFill>
                  <a:schemeClr val="tx1"/>
                </a:solidFill>
                <a:latin typeface="Times New Roman" panose="02020603050405020304" pitchFamily="18" charset="0"/>
                <a:cs typeface="Times New Roman" panose="02020603050405020304" pitchFamily="18" charset="0"/>
              </a:rPr>
              <a:t>θ</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or distance d</a:t>
            </a:r>
            <a:r>
              <a:rPr lang="en-US" sz="2200" baseline="-25000" dirty="0">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depending on the type of joint. </a:t>
            </a:r>
          </a:p>
        </p:txBody>
      </p:sp>
    </p:spTree>
    <p:extLst>
      <p:ext uri="{BB962C8B-B14F-4D97-AF65-F5344CB8AC3E}">
        <p14:creationId xmlns:p14="http://schemas.microsoft.com/office/powerpoint/2010/main" val="3906879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819400"/>
            <a:ext cx="8035302" cy="3810000"/>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For a revolute joint, d</a:t>
            </a:r>
            <a:r>
              <a:rPr lang="en-US" sz="2200" baseline="-25000" dirty="0">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is zero or constant and </a:t>
            </a:r>
            <a:r>
              <a:rPr lang="en-US" sz="2200" dirty="0" err="1">
                <a:solidFill>
                  <a:schemeClr val="tx1"/>
                </a:solidFill>
                <a:latin typeface="Times New Roman" panose="02020603050405020304" pitchFamily="18" charset="0"/>
                <a:cs typeface="Times New Roman" panose="02020603050405020304" pitchFamily="18" charset="0"/>
              </a:rPr>
              <a:t>θ</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varies, while for a prismatic joint </a:t>
            </a:r>
            <a:r>
              <a:rPr lang="en-US" sz="2200" dirty="0" err="1">
                <a:solidFill>
                  <a:schemeClr val="tx1"/>
                </a:solidFill>
                <a:latin typeface="Times New Roman" panose="02020603050405020304" pitchFamily="18" charset="0"/>
                <a:cs typeface="Times New Roman" panose="02020603050405020304" pitchFamily="18" charset="0"/>
              </a:rPr>
              <a:t>θ</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is zero or constant and d</a:t>
            </a:r>
            <a:r>
              <a:rPr lang="en-US" sz="2200" baseline="-25000" dirty="0">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varies, describing the relative position of links. </a:t>
            </a:r>
          </a:p>
          <a:p>
            <a:r>
              <a:rPr lang="en-US" sz="2200" dirty="0">
                <a:solidFill>
                  <a:schemeClr val="tx1"/>
                </a:solidFill>
                <a:latin typeface="Times New Roman" panose="02020603050405020304" pitchFamily="18" charset="0"/>
                <a:cs typeface="Times New Roman" panose="02020603050405020304" pitchFamily="18" charset="0"/>
              </a:rPr>
              <a:t>The varying parameter is known as joint variable </a:t>
            </a:r>
          </a:p>
          <a:p>
            <a:r>
              <a:rPr lang="en-US" sz="2200" dirty="0">
                <a:solidFill>
                  <a:schemeClr val="tx1"/>
                </a:solidFill>
                <a:latin typeface="Times New Roman" panose="02020603050405020304" pitchFamily="18" charset="0"/>
                <a:cs typeface="Times New Roman" panose="02020603050405020304" pitchFamily="18" charset="0"/>
              </a:rPr>
              <a:t>A generalized parameter q is used to denote the joint displacement (variable) of either type of joint. The generalized joint displacement variable is defined as</a:t>
            </a:r>
          </a:p>
        </p:txBody>
      </p:sp>
      <p:pic>
        <p:nvPicPr>
          <p:cNvPr id="4" name="Picture 3"/>
          <p:cNvPicPr>
            <a:picLocks noChangeAspect="1"/>
          </p:cNvPicPr>
          <p:nvPr/>
        </p:nvPicPr>
        <p:blipFill>
          <a:blip r:embed="rId2"/>
          <a:stretch>
            <a:fillRect/>
          </a:stretch>
        </p:blipFill>
        <p:spPr>
          <a:xfrm>
            <a:off x="1447800" y="533400"/>
            <a:ext cx="6052553" cy="2178424"/>
          </a:xfrm>
          <a:prstGeom prst="rect">
            <a:avLst/>
          </a:prstGeom>
        </p:spPr>
      </p:pic>
      <p:pic>
        <p:nvPicPr>
          <p:cNvPr id="5" name="Picture 4"/>
          <p:cNvPicPr>
            <a:picLocks noChangeAspect="1"/>
          </p:cNvPicPr>
          <p:nvPr/>
        </p:nvPicPr>
        <p:blipFill>
          <a:blip r:embed="rId3"/>
          <a:stretch>
            <a:fillRect/>
          </a:stretch>
        </p:blipFill>
        <p:spPr>
          <a:xfrm>
            <a:off x="2743200" y="5562600"/>
            <a:ext cx="3935504" cy="914857"/>
          </a:xfrm>
          <a:prstGeom prst="rect">
            <a:avLst/>
          </a:prstGeom>
        </p:spPr>
      </p:pic>
    </p:spTree>
    <p:extLst>
      <p:ext uri="{BB962C8B-B14F-4D97-AF65-F5344CB8AC3E}">
        <p14:creationId xmlns:p14="http://schemas.microsoft.com/office/powerpoint/2010/main" val="1473557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7686529" cy="505444"/>
          </a:xfrm>
        </p:spPr>
        <p:txBody>
          <a:bodyPr>
            <a:noAutofit/>
          </a:bodyPr>
          <a:lstStyle/>
          <a:p>
            <a:r>
              <a:rPr lang="en-US" sz="2400" b="1" dirty="0">
                <a:solidFill>
                  <a:srgbClr val="002060"/>
                </a:solidFill>
                <a:latin typeface="Times New Roman" panose="02020603050405020304" pitchFamily="18" charset="0"/>
                <a:cs typeface="Times New Roman" panose="02020603050405020304" pitchFamily="18" charset="0"/>
              </a:rPr>
              <a:t/>
            </a:r>
            <a:br>
              <a:rPr lang="en-US" sz="2400" b="1" dirty="0">
                <a:solidFill>
                  <a:srgbClr val="002060"/>
                </a:solidFill>
                <a:latin typeface="Times New Roman" panose="02020603050405020304" pitchFamily="18" charset="0"/>
                <a:cs typeface="Times New Roman" panose="02020603050405020304" pitchFamily="18" charset="0"/>
              </a:rPr>
            </a:br>
            <a:r>
              <a:rPr lang="en-US" sz="2400" b="1" dirty="0">
                <a:solidFill>
                  <a:srgbClr val="002060"/>
                </a:solidFill>
                <a:latin typeface="Times New Roman" panose="02020603050405020304" pitchFamily="18" charset="0"/>
                <a:cs typeface="Times New Roman" panose="02020603050405020304" pitchFamily="18" charset="0"/>
              </a:rPr>
              <a:t/>
            </a:r>
            <a:br>
              <a:rPr lang="en-US" sz="2400" b="1" dirty="0">
                <a:solidFill>
                  <a:srgbClr val="002060"/>
                </a:solidFill>
                <a:latin typeface="Times New Roman" panose="02020603050405020304" pitchFamily="18" charset="0"/>
                <a:cs typeface="Times New Roman" panose="02020603050405020304" pitchFamily="18" charset="0"/>
              </a:rPr>
            </a:br>
            <a:r>
              <a:rPr lang="en-US" sz="2400" b="1" dirty="0">
                <a:solidFill>
                  <a:srgbClr val="002060"/>
                </a:solidFill>
                <a:latin typeface="Times New Roman" panose="02020603050405020304" pitchFamily="18" charset="0"/>
                <a:cs typeface="Times New Roman" panose="02020603050405020304" pitchFamily="18" charset="0"/>
              </a:rPr>
              <a:t>KINEMATIC MODELING OF THE MANIPULATOR</a:t>
            </a:r>
            <a:r>
              <a:rPr lang="en-US" sz="2800" b="1" dirty="0">
                <a:solidFill>
                  <a:srgbClr val="002060"/>
                </a:solidFill>
                <a:latin typeface="Times New Roman" panose="02020603050405020304" pitchFamily="18" charset="0"/>
                <a:cs typeface="Times New Roman" panose="02020603050405020304" pitchFamily="18" charset="0"/>
              </a:rPr>
              <a:t/>
            </a:r>
            <a:br>
              <a:rPr lang="en-US" sz="2800" b="1" dirty="0">
                <a:solidFill>
                  <a:srgbClr val="002060"/>
                </a:solidFill>
                <a:latin typeface="Times New Roman" panose="02020603050405020304" pitchFamily="18" charset="0"/>
                <a:cs typeface="Times New Roman" panose="02020603050405020304" pitchFamily="18" charset="0"/>
              </a:rPr>
            </a:b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143000"/>
            <a:ext cx="8686800" cy="5715000"/>
          </a:xfrm>
        </p:spPr>
        <p:txBody>
          <a:bodyPr>
            <a:norm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This model is the analytical description of the spatial geometry of motion of the manipulator with respect to a fixed (inertial) reference frame, as a function of time.</a:t>
            </a: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The kinematic modeling problem is split into two problems as:</a:t>
            </a:r>
          </a:p>
          <a:p>
            <a:pPr marL="403225" lvl="0" algn="just">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Given the set of joint-link parameters, the problem of finding the position and orientation of the end-effector with respect to a known (immobile or inertial) reference frame for an n-DOF manipulator. This is referred to as </a:t>
            </a:r>
            <a:r>
              <a:rPr lang="en-US" sz="2000" dirty="0">
                <a:solidFill>
                  <a:srgbClr val="FF0000"/>
                </a:solidFill>
                <a:latin typeface="Times New Roman" panose="02020603050405020304" pitchFamily="18" charset="0"/>
                <a:cs typeface="Times New Roman" panose="02020603050405020304" pitchFamily="18" charset="0"/>
              </a:rPr>
              <a:t>direct (or forward) kinematic model or direct kinematics</a:t>
            </a:r>
            <a:r>
              <a:rPr lang="en-US" sz="2000" dirty="0">
                <a:solidFill>
                  <a:schemeClr val="tx1"/>
                </a:solidFill>
                <a:latin typeface="Times New Roman" panose="02020603050405020304" pitchFamily="18" charset="0"/>
                <a:cs typeface="Times New Roman" panose="02020603050405020304" pitchFamily="18" charset="0"/>
              </a:rPr>
              <a:t>. This model gives the position and orientation of the end-effector as a function of the joint variables and other joint-link constant parameters.</a:t>
            </a:r>
          </a:p>
          <a:p>
            <a:pPr marL="457200" lvl="0" indent="-457200" algn="just" fontAlgn="base">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For a given position and orientation of the end-effector (of the n-DOF manipulator), with respect to an immobile or inertial reference frame, it is required to find a set of joint variables that would bring the end-effector in the specified position and orientation. This is the second problem and is referred to as the </a:t>
            </a:r>
            <a:r>
              <a:rPr lang="en-US" sz="2000" dirty="0">
                <a:solidFill>
                  <a:srgbClr val="FF0000"/>
                </a:solidFill>
                <a:latin typeface="Times New Roman" panose="02020603050405020304" pitchFamily="18" charset="0"/>
                <a:cs typeface="Times New Roman" panose="02020603050405020304" pitchFamily="18" charset="0"/>
              </a:rPr>
              <a:t>inverse kinematic model or inverse kinematics</a:t>
            </a:r>
            <a:r>
              <a:rPr lang="en-US" sz="2000" dirty="0">
                <a:solidFill>
                  <a:schemeClr val="tx1"/>
                </a:solidFill>
                <a:latin typeface="Times New Roman" panose="02020603050405020304" pitchFamily="18" charset="0"/>
                <a:cs typeface="Times New Roman" panose="02020603050405020304" pitchFamily="18" charset="0"/>
              </a:rPr>
              <a:t>.</a:t>
            </a:r>
          </a:p>
          <a:p>
            <a:pPr algn="just">
              <a:buFont typeface="+mj-lt"/>
              <a:buAutoNum type="arabicPeriod"/>
            </a:pPr>
            <a:endParaRPr lang="en-US" sz="2400" dirty="0"/>
          </a:p>
        </p:txBody>
      </p:sp>
    </p:spTree>
    <p:extLst>
      <p:ext uri="{BB962C8B-B14F-4D97-AF65-F5344CB8AC3E}">
        <p14:creationId xmlns:p14="http://schemas.microsoft.com/office/powerpoint/2010/main" val="3341874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305800" cy="762000"/>
          </a:xfrm>
        </p:spPr>
        <p:txBody>
          <a:bodyPr>
            <a:normAutofit fontScale="90000"/>
          </a:bodyPr>
          <a:lstStyle/>
          <a:p>
            <a:r>
              <a:rPr lang="en-US" dirty="0"/>
              <a:t>Forward Kinematics</a:t>
            </a:r>
          </a:p>
        </p:txBody>
      </p:sp>
      <p:sp>
        <p:nvSpPr>
          <p:cNvPr id="3" name="Content Placeholder 2"/>
          <p:cNvSpPr>
            <a:spLocks noGrp="1"/>
          </p:cNvSpPr>
          <p:nvPr>
            <p:ph idx="1"/>
          </p:nvPr>
        </p:nvSpPr>
        <p:spPr>
          <a:xfrm>
            <a:off x="304800" y="838200"/>
            <a:ext cx="8382000" cy="5486400"/>
          </a:xfrm>
        </p:spPr>
        <p:txBody>
          <a:bodyPr/>
          <a:lstStyle/>
          <a:p>
            <a:r>
              <a:rPr lang="en-US" sz="2800" dirty="0">
                <a:latin typeface="Times New Roman" panose="02020603050405020304" pitchFamily="18" charset="0"/>
                <a:cs typeface="Times New Roman" panose="02020603050405020304" pitchFamily="18" charset="0"/>
              </a:rPr>
              <a:t>The basic problem in study of mechanical manipulator is of computing the position and orientation of end effector of the manipulator when the joint angles are known. This is referred to as </a:t>
            </a:r>
            <a:r>
              <a:rPr lang="en-US" sz="2800" dirty="0">
                <a:solidFill>
                  <a:srgbClr val="FF0000"/>
                </a:solidFill>
                <a:latin typeface="Times New Roman" panose="02020603050405020304" pitchFamily="18" charset="0"/>
                <a:cs typeface="Times New Roman" panose="02020603050405020304" pitchFamily="18" charset="0"/>
              </a:rPr>
              <a:t>forward kinematics.</a:t>
            </a:r>
          </a:p>
          <a:p>
            <a:r>
              <a:rPr lang="en-US" sz="2800" dirty="0">
                <a:latin typeface="Times New Roman" panose="02020603050405020304" pitchFamily="18" charset="0"/>
                <a:cs typeface="Times New Roman" panose="02020603050405020304" pitchFamily="18" charset="0"/>
              </a:rPr>
              <a:t>That is the Link length (L1, L2) and joint angles (</a:t>
            </a:r>
            <a:r>
              <a:rPr lang="el-GR" sz="2800" dirty="0">
                <a:latin typeface="Times New Roman" panose="02020603050405020304" pitchFamily="18" charset="0"/>
                <a:cs typeface="Times New Roman" panose="02020603050405020304" pitchFamily="18" charset="0"/>
              </a:rPr>
              <a:t>θ</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t>
            </a:r>
            <a:r>
              <a:rPr lang="el-GR" sz="2800" dirty="0">
                <a:latin typeface="Times New Roman" panose="02020603050405020304" pitchFamily="18" charset="0"/>
                <a:cs typeface="Times New Roman" panose="02020603050405020304" pitchFamily="18" charset="0"/>
              </a:rPr>
              <a:t>θ</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are know and we need to calculate the position and orientation of end tool.</a:t>
            </a:r>
          </a:p>
          <a:p>
            <a:endParaRPr lang="en-US" dirty="0"/>
          </a:p>
        </p:txBody>
      </p:sp>
      <p:pic>
        <p:nvPicPr>
          <p:cNvPr id="4" name="Picture 3"/>
          <p:cNvPicPr>
            <a:picLocks noChangeAspect="1"/>
          </p:cNvPicPr>
          <p:nvPr/>
        </p:nvPicPr>
        <p:blipFill>
          <a:blip r:embed="rId2"/>
          <a:stretch>
            <a:fillRect/>
          </a:stretch>
        </p:blipFill>
        <p:spPr>
          <a:xfrm>
            <a:off x="2743200" y="3978031"/>
            <a:ext cx="4743730" cy="2488761"/>
          </a:xfrm>
          <a:prstGeom prst="rect">
            <a:avLst/>
          </a:prstGeom>
        </p:spPr>
      </p:pic>
    </p:spTree>
    <p:extLst>
      <p:ext uri="{BB962C8B-B14F-4D97-AF65-F5344CB8AC3E}">
        <p14:creationId xmlns:p14="http://schemas.microsoft.com/office/powerpoint/2010/main" val="10450150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pPr algn="ctr"/>
            <a:r>
              <a:rPr lang="en-US" b="1" dirty="0"/>
              <a:t>Direct and Kinematic model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59142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9327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521528" cy="720596"/>
          </a:xfrm>
        </p:spPr>
        <p:txBody>
          <a:bodyPr>
            <a:normAutofit/>
          </a:bodyPr>
          <a:lstStyle/>
          <a:p>
            <a:r>
              <a:rPr lang="en-US" sz="2800" b="1" dirty="0" err="1">
                <a:solidFill>
                  <a:srgbClr val="002060"/>
                </a:solidFill>
                <a:latin typeface="Times New Roman" panose="02020603050405020304" pitchFamily="18" charset="0"/>
                <a:cs typeface="Times New Roman" panose="02020603050405020304" pitchFamily="18" charset="0"/>
              </a:rPr>
              <a:t>Denavit-Hartenberg</a:t>
            </a:r>
            <a:r>
              <a:rPr lang="en-US" sz="2800" b="1" dirty="0">
                <a:solidFill>
                  <a:srgbClr val="002060"/>
                </a:solidFill>
                <a:latin typeface="Times New Roman" panose="02020603050405020304" pitchFamily="18" charset="0"/>
                <a:cs typeface="Times New Roman" panose="02020603050405020304" pitchFamily="18" charset="0"/>
              </a:rPr>
              <a:t> (DH) notation</a:t>
            </a:r>
          </a:p>
        </p:txBody>
      </p:sp>
      <p:sp>
        <p:nvSpPr>
          <p:cNvPr id="3" name="Content Placeholder 2"/>
          <p:cNvSpPr>
            <a:spLocks noGrp="1"/>
          </p:cNvSpPr>
          <p:nvPr>
            <p:ph idx="1"/>
          </p:nvPr>
        </p:nvSpPr>
        <p:spPr>
          <a:xfrm>
            <a:off x="457200" y="1066800"/>
            <a:ext cx="8229600" cy="5410200"/>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For kinematic modeling, frames are assigned to each link of the manipulator starting from the base to the end-effector. </a:t>
            </a:r>
          </a:p>
          <a:p>
            <a:r>
              <a:rPr lang="en-US" sz="2200" dirty="0">
                <a:solidFill>
                  <a:schemeClr val="tx1"/>
                </a:solidFill>
                <a:latin typeface="Times New Roman" panose="02020603050405020304" pitchFamily="18" charset="0"/>
                <a:cs typeface="Times New Roman" panose="02020603050405020304" pitchFamily="18" charset="0"/>
              </a:rPr>
              <a:t>The homogeneous transformation matrices relating the frames attached to successive links describe the spatial relationship between adjacent links. </a:t>
            </a:r>
          </a:p>
          <a:p>
            <a:r>
              <a:rPr lang="en-US" sz="2200" dirty="0">
                <a:solidFill>
                  <a:schemeClr val="tx1"/>
                </a:solidFill>
                <a:latin typeface="Times New Roman" panose="02020603050405020304" pitchFamily="18" charset="0"/>
                <a:cs typeface="Times New Roman" panose="02020603050405020304" pitchFamily="18" charset="0"/>
              </a:rPr>
              <a:t>The composition of these individual transform matrices determines the overall transform matrix, describing tool frame with respect to base frame.</a:t>
            </a:r>
          </a:p>
          <a:p>
            <a:r>
              <a:rPr lang="en-US" sz="2200" dirty="0">
                <a:solidFill>
                  <a:schemeClr val="tx1"/>
                </a:solidFill>
                <a:latin typeface="Times New Roman" panose="02020603050405020304" pitchFamily="18" charset="0"/>
                <a:cs typeface="Times New Roman" panose="02020603050405020304" pitchFamily="18" charset="0"/>
              </a:rPr>
              <a:t>The definition of a manipulator with four joint-link parameters (</a:t>
            </a:r>
            <a:r>
              <a:rPr lang="en-US" sz="2200" dirty="0" err="1">
                <a:solidFill>
                  <a:schemeClr val="tx1"/>
                </a:solidFill>
                <a:latin typeface="Times New Roman" panose="02020603050405020304" pitchFamily="18" charset="0"/>
                <a:cs typeface="Times New Roman" panose="02020603050405020304" pitchFamily="18" charset="0"/>
              </a:rPr>
              <a:t>a</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a:t>
            </a:r>
            <a:r>
              <a:rPr lang="el-GR" sz="2200" dirty="0">
                <a:solidFill>
                  <a:schemeClr val="tx1"/>
                </a:solidFill>
                <a:latin typeface="Times New Roman" panose="02020603050405020304" pitchFamily="18" charset="0"/>
                <a:cs typeface="Times New Roman" panose="02020603050405020304" pitchFamily="18" charset="0"/>
              </a:rPr>
              <a:t>α</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d</a:t>
            </a:r>
            <a:r>
              <a:rPr lang="en-US" sz="2200" baseline="-25000" dirty="0">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a:t>
            </a:r>
            <a:r>
              <a:rPr lang="el-GR" sz="2200" dirty="0">
                <a:solidFill>
                  <a:schemeClr val="tx1"/>
                </a:solidFill>
                <a:latin typeface="Times New Roman" panose="02020603050405020304" pitchFamily="18" charset="0"/>
                <a:cs typeface="Times New Roman" panose="02020603050405020304" pitchFamily="18" charset="0"/>
              </a:rPr>
              <a:t>θ</a:t>
            </a:r>
            <a:r>
              <a:rPr lang="en-US" sz="2200" baseline="-250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for each link and a systematic procedure for assigning right-handed orthonormal coordinate frames, one to each link in an open kinematic chain, was proposed by </a:t>
            </a:r>
            <a:r>
              <a:rPr lang="en-US" sz="2200" dirty="0" err="1">
                <a:solidFill>
                  <a:schemeClr val="tx1"/>
                </a:solidFill>
                <a:latin typeface="Times New Roman" panose="02020603050405020304" pitchFamily="18" charset="0"/>
                <a:cs typeface="Times New Roman" panose="02020603050405020304" pitchFamily="18" charset="0"/>
              </a:rPr>
              <a:t>Denavit</a:t>
            </a:r>
            <a:r>
              <a:rPr lang="en-US" sz="2200" dirty="0">
                <a:solidFill>
                  <a:schemeClr val="tx1"/>
                </a:solidFill>
                <a:latin typeface="Times New Roman" panose="02020603050405020304" pitchFamily="18" charset="0"/>
                <a:cs typeface="Times New Roman" panose="02020603050405020304" pitchFamily="18" charset="0"/>
              </a:rPr>
              <a:t> and </a:t>
            </a:r>
            <a:r>
              <a:rPr lang="en-US" sz="2200" dirty="0" err="1">
                <a:solidFill>
                  <a:schemeClr val="tx1"/>
                </a:solidFill>
                <a:latin typeface="Times New Roman" panose="02020603050405020304" pitchFamily="18" charset="0"/>
                <a:cs typeface="Times New Roman" panose="02020603050405020304" pitchFamily="18" charset="0"/>
              </a:rPr>
              <a:t>Hartenberg</a:t>
            </a:r>
            <a:r>
              <a:rPr lang="en-US" sz="2200" dirty="0">
                <a:solidFill>
                  <a:schemeClr val="tx1"/>
                </a:solidFill>
                <a:latin typeface="Times New Roman" panose="02020603050405020304" pitchFamily="18" charset="0"/>
                <a:cs typeface="Times New Roman" panose="02020603050405020304" pitchFamily="18" charset="0"/>
              </a:rPr>
              <a:t> (1955) and is known as </a:t>
            </a:r>
            <a:r>
              <a:rPr lang="en-US" sz="2200" dirty="0" err="1">
                <a:solidFill>
                  <a:srgbClr val="FF0000"/>
                </a:solidFill>
                <a:latin typeface="Times New Roman" panose="02020603050405020304" pitchFamily="18" charset="0"/>
                <a:cs typeface="Times New Roman" panose="02020603050405020304" pitchFamily="18" charset="0"/>
              </a:rPr>
              <a:t>Denavit-Hartenberg</a:t>
            </a:r>
            <a:r>
              <a:rPr lang="en-US" sz="2200" dirty="0">
                <a:solidFill>
                  <a:srgbClr val="FF0000"/>
                </a:solidFill>
                <a:latin typeface="Times New Roman" panose="02020603050405020304" pitchFamily="18" charset="0"/>
                <a:cs typeface="Times New Roman" panose="02020603050405020304" pitchFamily="18" charset="0"/>
              </a:rPr>
              <a:t> (DH) notation</a:t>
            </a:r>
          </a:p>
          <a:p>
            <a:endParaRPr lang="en-US" dirty="0"/>
          </a:p>
        </p:txBody>
      </p:sp>
    </p:spTree>
    <p:extLst>
      <p:ext uri="{BB962C8B-B14F-4D97-AF65-F5344CB8AC3E}">
        <p14:creationId xmlns:p14="http://schemas.microsoft.com/office/powerpoint/2010/main" val="2322146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7072823"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414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8903" y="228600"/>
            <a:ext cx="761069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429000"/>
            <a:ext cx="7315200" cy="3284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429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7977744"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068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646459" cy="4876800"/>
          </a:xfrm>
        </p:spPr>
        <p:txBody>
          <a:bodyPr>
            <a:norm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Link Frame Assignment</a:t>
            </a:r>
          </a:p>
          <a:p>
            <a:r>
              <a:rPr lang="en-US" sz="2200" dirty="0">
                <a:solidFill>
                  <a:schemeClr val="tx1"/>
                </a:solidFill>
                <a:latin typeface="Times New Roman" panose="02020603050405020304" pitchFamily="18" charset="0"/>
                <a:cs typeface="Times New Roman" panose="02020603050405020304" pitchFamily="18" charset="0"/>
              </a:rPr>
              <a:t>This algorithm assigns frames and determines the DH-</a:t>
            </a:r>
            <a:r>
              <a:rPr lang="en-US" sz="2200" dirty="0" err="1">
                <a:solidFill>
                  <a:schemeClr val="tx1"/>
                </a:solidFill>
                <a:latin typeface="Times New Roman" panose="02020603050405020304" pitchFamily="18" charset="0"/>
                <a:cs typeface="Times New Roman" panose="02020603050405020304" pitchFamily="18" charset="0"/>
              </a:rPr>
              <a:t>parametcrs</a:t>
            </a:r>
            <a:r>
              <a:rPr lang="en-US" sz="2200" dirty="0">
                <a:solidFill>
                  <a:schemeClr val="tx1"/>
                </a:solidFill>
                <a:latin typeface="Times New Roman" panose="02020603050405020304" pitchFamily="18" charset="0"/>
                <a:cs typeface="Times New Roman" panose="02020603050405020304" pitchFamily="18" charset="0"/>
              </a:rPr>
              <a:t> for each link of an n-DOF manipulator. </a:t>
            </a:r>
          </a:p>
          <a:p>
            <a:r>
              <a:rPr lang="en-US" sz="2200" dirty="0">
                <a:solidFill>
                  <a:schemeClr val="tx1"/>
                </a:solidFill>
                <a:latin typeface="Times New Roman" panose="02020603050405020304" pitchFamily="18" charset="0"/>
                <a:cs typeface="Times New Roman" panose="02020603050405020304" pitchFamily="18" charset="0"/>
              </a:rPr>
              <a:t>The displacement of each joint-link is measured with respect to a frame. </a:t>
            </a:r>
          </a:p>
          <a:p>
            <a:r>
              <a:rPr lang="en-US" sz="2200" dirty="0">
                <a:solidFill>
                  <a:schemeClr val="tx1"/>
                </a:solidFill>
                <a:latin typeface="Times New Roman" panose="02020603050405020304" pitchFamily="18" charset="0"/>
                <a:cs typeface="Times New Roman" panose="02020603050405020304" pitchFamily="18" charset="0"/>
              </a:rPr>
              <a:t>Therefore the zero position of each link needs to be clearly defined. </a:t>
            </a:r>
          </a:p>
          <a:p>
            <a:r>
              <a:rPr lang="en-US" sz="2200" dirty="0">
                <a:solidFill>
                  <a:schemeClr val="tx1"/>
                </a:solidFill>
                <a:latin typeface="Times New Roman" panose="02020603050405020304" pitchFamily="18" charset="0"/>
                <a:cs typeface="Times New Roman" panose="02020603050405020304" pitchFamily="18" charset="0"/>
              </a:rPr>
              <a:t>The zero position for a revolute joint is when the joint angle </a:t>
            </a:r>
            <a:r>
              <a:rPr lang="el-GR" sz="2200" dirty="0">
                <a:solidFill>
                  <a:schemeClr val="tx1"/>
                </a:solidFill>
                <a:latin typeface="Times New Roman" panose="02020603050405020304" pitchFamily="18" charset="0"/>
                <a:cs typeface="Times New Roman" panose="02020603050405020304" pitchFamily="18" charset="0"/>
              </a:rPr>
              <a:t>θ</a:t>
            </a:r>
            <a:r>
              <a:rPr lang="en-US" sz="2200" dirty="0">
                <a:solidFill>
                  <a:schemeClr val="tx1"/>
                </a:solidFill>
                <a:latin typeface="Times New Roman" panose="02020603050405020304" pitchFamily="18" charset="0"/>
                <a:cs typeface="Times New Roman" panose="02020603050405020304" pitchFamily="18" charset="0"/>
              </a:rPr>
              <a:t> is zero. while for a prismatic joint it is when the joint displacement is minimal; it may or may not be zero. When all the joints are in zero position, the manipulator is said to be in home position. </a:t>
            </a:r>
          </a:p>
          <a:p>
            <a:r>
              <a:rPr lang="en-US" sz="2200" dirty="0">
                <a:solidFill>
                  <a:schemeClr val="tx1"/>
                </a:solidFill>
                <a:latin typeface="Times New Roman" panose="02020603050405020304" pitchFamily="18" charset="0"/>
                <a:cs typeface="Times New Roman" panose="02020603050405020304" pitchFamily="18" charset="0"/>
              </a:rPr>
              <a:t>Before assigning frames, the zero position of each joint, that is. the home position of the manipulator must be decided. The frames are then assigned imagining the manipulator in home position.</a:t>
            </a:r>
          </a:p>
          <a:p>
            <a:endParaRPr lang="en-US" sz="2200" dirty="0">
              <a:solidFill>
                <a:schemeClr val="tx1"/>
              </a:solidFill>
              <a:latin typeface="Times New Roman" panose="02020603050405020304" pitchFamily="18" charset="0"/>
              <a:cs typeface="Times New Roman" panose="02020603050405020304" pitchFamily="18" charset="0"/>
            </a:endParaRPr>
          </a:p>
          <a:p>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8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D-H Algorithm</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57400"/>
            <a:ext cx="8610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6882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9328" y="1323586"/>
            <a:ext cx="7543800" cy="482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68" y="6149904"/>
            <a:ext cx="7467600" cy="54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62000"/>
            <a:ext cx="7467600" cy="62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8165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82010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156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229600" cy="334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05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8077200" cy="591312"/>
          </a:xfrm>
        </p:spPr>
        <p:txBody>
          <a:bodyPr>
            <a:normAutofit fontScale="90000"/>
          </a:bodyPr>
          <a:lstStyle/>
          <a:p>
            <a:r>
              <a:rPr lang="en-US" dirty="0"/>
              <a:t>Inverse Kinematics</a:t>
            </a:r>
          </a:p>
        </p:txBody>
      </p:sp>
      <p:sp>
        <p:nvSpPr>
          <p:cNvPr id="5" name="Content Placeholder 4"/>
          <p:cNvSpPr>
            <a:spLocks noGrp="1"/>
          </p:cNvSpPr>
          <p:nvPr>
            <p:ph idx="1"/>
          </p:nvPr>
        </p:nvSpPr>
        <p:spPr>
          <a:xfrm>
            <a:off x="685800" y="1447800"/>
            <a:ext cx="8001000" cy="4876800"/>
          </a:xfrm>
        </p:spPr>
        <p:txBody>
          <a:bodyPr>
            <a:normAutofit/>
          </a:bodyPr>
          <a:lstStyle/>
          <a:p>
            <a:r>
              <a:rPr lang="en-US" sz="2000" dirty="0">
                <a:latin typeface="Times New Roman" panose="02020603050405020304" pitchFamily="18" charset="0"/>
                <a:cs typeface="Times New Roman" panose="02020603050405020304" pitchFamily="18" charset="0"/>
              </a:rPr>
              <a:t>The </a:t>
            </a:r>
            <a:r>
              <a:rPr lang="en-US" sz="2000" dirty="0">
                <a:solidFill>
                  <a:srgbClr val="FF0000"/>
                </a:solidFill>
                <a:latin typeface="Times New Roman" panose="02020603050405020304" pitchFamily="18" charset="0"/>
                <a:cs typeface="Times New Roman" panose="02020603050405020304" pitchFamily="18" charset="0"/>
              </a:rPr>
              <a:t>inverse kinematics </a:t>
            </a:r>
            <a:r>
              <a:rPr lang="en-US" sz="2000" dirty="0">
                <a:latin typeface="Times New Roman" panose="02020603050405020304" pitchFamily="18" charset="0"/>
                <a:cs typeface="Times New Roman" panose="02020603050405020304" pitchFamily="18" charset="0"/>
              </a:rPr>
              <a:t>problem is to determine the joint angle given the position and orientation of the end effector.</a:t>
            </a:r>
          </a:p>
          <a:p>
            <a:r>
              <a:rPr lang="en-US" sz="2000" dirty="0">
                <a:latin typeface="Times New Roman" panose="02020603050405020304" pitchFamily="18" charset="0"/>
                <a:cs typeface="Times New Roman" panose="02020603050405020304" pitchFamily="18" charset="0"/>
              </a:rPr>
              <a:t>The problem that can be faced in inverse kinematics is that the solution for joint angle may not be unique, there may be multiple solutions.</a:t>
            </a:r>
          </a:p>
          <a:p>
            <a:r>
              <a:rPr lang="en-US" sz="2000" dirty="0">
                <a:latin typeface="Times New Roman" panose="02020603050405020304" pitchFamily="18" charset="0"/>
                <a:cs typeface="Times New Roman" panose="02020603050405020304" pitchFamily="18" charset="0"/>
              </a:rPr>
              <a:t>That is position and orientation of the XYZ plane is known we need to calculate the joint angles (</a:t>
            </a:r>
            <a:r>
              <a:rPr lang="el-GR" sz="2000" dirty="0">
                <a:latin typeface="Times New Roman" panose="02020603050405020304" pitchFamily="18" charset="0"/>
                <a:cs typeface="Times New Roman" panose="02020603050405020304" pitchFamily="18" charset="0"/>
              </a:rPr>
              <a:t>θ</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θ</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(Link length (L1, L2) will be fixed for a manipulator)</a:t>
            </a:r>
          </a:p>
          <a:p>
            <a:endParaRPr lang="en-US" sz="2000" dirty="0"/>
          </a:p>
        </p:txBody>
      </p:sp>
      <p:pic>
        <p:nvPicPr>
          <p:cNvPr id="7" name="Picture 6"/>
          <p:cNvPicPr>
            <a:picLocks noChangeAspect="1"/>
          </p:cNvPicPr>
          <p:nvPr/>
        </p:nvPicPr>
        <p:blipFill>
          <a:blip r:embed="rId2">
            <a:biLevel thresh="50000"/>
          </a:blip>
          <a:stretch>
            <a:fillRect/>
          </a:stretch>
        </p:blipFill>
        <p:spPr>
          <a:xfrm>
            <a:off x="2895600" y="3744164"/>
            <a:ext cx="4573103" cy="2684065"/>
          </a:xfrm>
          <a:prstGeom prst="rect">
            <a:avLst/>
          </a:prstGeom>
        </p:spPr>
      </p:pic>
    </p:spTree>
    <p:extLst>
      <p:ext uri="{BB962C8B-B14F-4D97-AF65-F5344CB8AC3E}">
        <p14:creationId xmlns:p14="http://schemas.microsoft.com/office/powerpoint/2010/main" val="4195821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032" y="2011554"/>
            <a:ext cx="555307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7391400" cy="477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755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2362200"/>
            <a:ext cx="8229600" cy="3462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71600"/>
            <a:ext cx="6477000" cy="89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4214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8229600" cy="117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81200"/>
            <a:ext cx="6062663" cy="31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8" y="5486400"/>
            <a:ext cx="839152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2751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6A2BFCA-C707-4970-ADD0-276DEC05462B}"/>
              </a:ext>
            </a:extLst>
          </p:cNvPr>
          <p:cNvPicPr>
            <a:picLocks noChangeAspect="1"/>
          </p:cNvPicPr>
          <p:nvPr/>
        </p:nvPicPr>
        <p:blipFill>
          <a:blip r:embed="rId2"/>
          <a:stretch>
            <a:fillRect/>
          </a:stretch>
        </p:blipFill>
        <p:spPr>
          <a:xfrm>
            <a:off x="253368" y="914400"/>
            <a:ext cx="8890632" cy="5176728"/>
          </a:xfrm>
          <a:prstGeom prst="rect">
            <a:avLst/>
          </a:prstGeom>
        </p:spPr>
      </p:pic>
    </p:spTree>
    <p:extLst>
      <p:ext uri="{BB962C8B-B14F-4D97-AF65-F5344CB8AC3E}">
        <p14:creationId xmlns:p14="http://schemas.microsoft.com/office/powerpoint/2010/main" val="2013319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91312"/>
          </a:xfrm>
        </p:spPr>
        <p:txBody>
          <a:bodyPr>
            <a:normAutofit fontScale="90000"/>
          </a:bodyPr>
          <a:lstStyle/>
          <a:p>
            <a:r>
              <a:rPr lang="en-US" dirty="0"/>
              <a:t>Solution</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39152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4" y="4876800"/>
            <a:ext cx="87915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408" y="4561332"/>
            <a:ext cx="4876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4887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6574" y="2819400"/>
            <a:ext cx="35909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724400"/>
            <a:ext cx="48577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087" y="2362200"/>
            <a:ext cx="4237463"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 y="714184"/>
            <a:ext cx="87915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710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838200"/>
            <a:ext cx="7877175" cy="100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28214" y="1935163"/>
            <a:ext cx="6687571"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645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E23589E-D52E-4CB2-9489-297914864953}"/>
              </a:ext>
            </a:extLst>
          </p:cNvPr>
          <p:cNvSpPr>
            <a:spLocks noGrp="1"/>
          </p:cNvSpPr>
          <p:nvPr>
            <p:ph idx="1"/>
          </p:nvPr>
        </p:nvSpPr>
        <p:spPr/>
        <p:txBody>
          <a:bodyPr/>
          <a:lstStyle/>
          <a:p>
            <a:endParaRPr lang="en-IN" dirty="0"/>
          </a:p>
        </p:txBody>
      </p:sp>
      <p:pic>
        <p:nvPicPr>
          <p:cNvPr id="5" name="Picture 4">
            <a:extLst>
              <a:ext uri="{FF2B5EF4-FFF2-40B4-BE49-F238E27FC236}">
                <a16:creationId xmlns="" xmlns:a16="http://schemas.microsoft.com/office/drawing/2014/main" id="{5350BC0E-7563-4A41-B4D8-216F2F9C5385}"/>
              </a:ext>
            </a:extLst>
          </p:cNvPr>
          <p:cNvPicPr>
            <a:picLocks noChangeAspect="1"/>
          </p:cNvPicPr>
          <p:nvPr/>
        </p:nvPicPr>
        <p:blipFill>
          <a:blip r:embed="rId2"/>
          <a:stretch>
            <a:fillRect/>
          </a:stretch>
        </p:blipFill>
        <p:spPr>
          <a:xfrm>
            <a:off x="372703" y="1219200"/>
            <a:ext cx="7933098" cy="4174641"/>
          </a:xfrm>
          <a:prstGeom prst="rect">
            <a:avLst/>
          </a:prstGeom>
        </p:spPr>
      </p:pic>
    </p:spTree>
    <p:extLst>
      <p:ext uri="{BB962C8B-B14F-4D97-AF65-F5344CB8AC3E}">
        <p14:creationId xmlns:p14="http://schemas.microsoft.com/office/powerpoint/2010/main" val="248095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438912"/>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Coordinate frame</a:t>
            </a:r>
            <a:endParaRPr 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219200"/>
                <a:ext cx="8229600" cy="5105400"/>
              </a:xfrm>
            </p:spPr>
            <p:txBody>
              <a:bodyPr>
                <a:normAutofit/>
              </a:bodyPr>
              <a:lstStyle/>
              <a:p>
                <a:r>
                  <a:rPr lang="en-US" sz="2200" dirty="0">
                    <a:solidFill>
                      <a:schemeClr val="tx1"/>
                    </a:solidFill>
                    <a:latin typeface="Times New Roman" panose="02020603050405020304" pitchFamily="18" charset="0"/>
                    <a:cs typeface="Times New Roman" panose="02020603050405020304" pitchFamily="18" charset="0"/>
                  </a:rPr>
                  <a:t>In a 3-D coordinate frame is a set of three orthogonal right handed axes X,Y,Z called principal axes. </a:t>
                </a:r>
              </a:p>
              <a:p>
                <a:r>
                  <a:rPr lang="en-US" sz="2200" dirty="0">
                    <a:solidFill>
                      <a:schemeClr val="tx1"/>
                    </a:solidFill>
                    <a:latin typeface="Times New Roman" panose="02020603050405020304" pitchFamily="18" charset="0"/>
                    <a:cs typeface="Times New Roman" panose="02020603050405020304" pitchFamily="18" charset="0"/>
                  </a:rPr>
                  <a:t>With the origin of the principal axes at ‘O’ along with three unit vectors </a:t>
                </a:r>
                <a14:m>
                  <m:oMath xmlns:m="http://schemas.openxmlformats.org/officeDocument/2006/math">
                    <m:acc>
                      <m:accPr>
                        <m:chr m:val="̂"/>
                        <m:ctrlPr>
                          <a:rPr lang="en-US" sz="2200" i="1">
                            <a:solidFill>
                              <a:schemeClr val="tx1"/>
                            </a:solidFill>
                            <a:latin typeface="Cambria Math" panose="02040503050406030204" pitchFamily="18" charset="0"/>
                            <a:cs typeface="Times New Roman" panose="02020603050405020304" pitchFamily="18" charset="0"/>
                          </a:rPr>
                        </m:ctrlPr>
                      </m:accPr>
                      <m:e>
                        <m:r>
                          <a:rPr lang="en-US" sz="2200">
                            <a:solidFill>
                              <a:schemeClr val="tx1"/>
                            </a:solidFill>
                            <a:latin typeface="Cambria Math"/>
                            <a:cs typeface="Times New Roman" panose="02020603050405020304" pitchFamily="18" charset="0"/>
                          </a:rPr>
                          <m:t>𝑥</m:t>
                        </m:r>
                      </m:e>
                    </m:acc>
                  </m:oMath>
                </a14:m>
                <a:r>
                  <a:rPr lang="en-US" sz="2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200" i="1">
                            <a:solidFill>
                              <a:schemeClr val="tx1"/>
                            </a:solidFill>
                            <a:latin typeface="Cambria Math" panose="02040503050406030204" pitchFamily="18" charset="0"/>
                            <a:cs typeface="Times New Roman" panose="02020603050405020304" pitchFamily="18" charset="0"/>
                          </a:rPr>
                        </m:ctrlPr>
                      </m:accPr>
                      <m:e>
                        <m:r>
                          <a:rPr lang="en-US" sz="2200">
                            <a:solidFill>
                              <a:schemeClr val="tx1"/>
                            </a:solidFill>
                            <a:latin typeface="Cambria Math"/>
                            <a:cs typeface="Times New Roman" panose="02020603050405020304" pitchFamily="18" charset="0"/>
                          </a:rPr>
                          <m:t>𝑦</m:t>
                        </m:r>
                      </m:e>
                    </m:acc>
                  </m:oMath>
                </a14:m>
                <a:r>
                  <a:rPr lang="en-US" sz="2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200" i="1">
                            <a:solidFill>
                              <a:schemeClr val="tx1"/>
                            </a:solidFill>
                            <a:latin typeface="Cambria Math" panose="02040503050406030204" pitchFamily="18" charset="0"/>
                            <a:cs typeface="Times New Roman" panose="02020603050405020304" pitchFamily="18" charset="0"/>
                          </a:rPr>
                        </m:ctrlPr>
                      </m:accPr>
                      <m:e>
                        <m:r>
                          <a:rPr lang="en-US" sz="2200">
                            <a:solidFill>
                              <a:schemeClr val="tx1"/>
                            </a:solidFill>
                            <a:latin typeface="Cambria Math"/>
                            <a:cs typeface="Times New Roman" panose="02020603050405020304" pitchFamily="18" charset="0"/>
                          </a:rPr>
                          <m:t>𝑧</m:t>
                        </m:r>
                      </m:e>
                    </m:acc>
                  </m:oMath>
                </a14:m>
                <a:r>
                  <a:rPr lang="en-US" sz="2200" dirty="0">
                    <a:solidFill>
                      <a:schemeClr val="tx1"/>
                    </a:solidFill>
                    <a:latin typeface="Times New Roman" panose="02020603050405020304" pitchFamily="18" charset="0"/>
                    <a:cs typeface="Times New Roman" panose="02020603050405020304" pitchFamily="18" charset="0"/>
                  </a:rPr>
                  <a:t> along these axes.</a:t>
                </a:r>
              </a:p>
              <a:p>
                <a:r>
                  <a:rPr lang="en-US" sz="2200" dirty="0">
                    <a:solidFill>
                      <a:schemeClr val="tx1"/>
                    </a:solidFill>
                    <a:latin typeface="Times New Roman" panose="02020603050405020304" pitchFamily="18" charset="0"/>
                    <a:cs typeface="Times New Roman" panose="02020603050405020304" pitchFamily="18" charset="0"/>
                  </a:rPr>
                  <a:t>This frame is labelled as {xyz} or by a number {1} using the numbering scheme, other frames in the space are similarly labelled.</a:t>
                </a:r>
              </a:p>
              <a:p>
                <a:endParaRPr 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219200"/>
                <a:ext cx="8229600" cy="5105400"/>
              </a:xfrm>
              <a:blipFill rotWithShape="1">
                <a:blip r:embed="rId2"/>
                <a:stretch>
                  <a:fillRect l="-593" t="-71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048000" y="3505200"/>
            <a:ext cx="2792077" cy="2870727"/>
          </a:xfrm>
          <a:prstGeom prst="rect">
            <a:avLst/>
          </a:prstGeom>
        </p:spPr>
      </p:pic>
    </p:spTree>
    <p:extLst>
      <p:ext uri="{BB962C8B-B14F-4D97-AF65-F5344CB8AC3E}">
        <p14:creationId xmlns:p14="http://schemas.microsoft.com/office/powerpoint/2010/main" val="1690667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14400"/>
                <a:ext cx="8305800" cy="5410200"/>
              </a:xfrm>
            </p:spPr>
            <p:txBody>
              <a:bodyPr>
                <a:normAutofit fontScale="85000" lnSpcReduction="20000"/>
              </a:bodyPr>
              <a:lstStyle/>
              <a:p>
                <a:r>
                  <a:rPr lang="en-US" sz="2800" dirty="0">
                    <a:latin typeface="Times New Roman" panose="02020603050405020304" pitchFamily="18" charset="0"/>
                    <a:cs typeface="Times New Roman" panose="02020603050405020304" pitchFamily="18" charset="0"/>
                  </a:rPr>
                  <a:t>Any point P in the 3D space can be defined with respect to this coordinate frame by a vector </a:t>
                </a:r>
                <a14:m>
                  <m:oMath xmlns:m="http://schemas.openxmlformats.org/officeDocument/2006/math">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a:cs typeface="Times New Roman" panose="02020603050405020304" pitchFamily="18" charset="0"/>
                          </a:rPr>
                          <m:t>𝑂𝑃</m:t>
                        </m:r>
                      </m:e>
                    </m:acc>
                  </m:oMath>
                </a14:m>
                <a:r>
                  <a:rPr lang="en-US" sz="2800" dirty="0">
                    <a:latin typeface="Times New Roman" panose="02020603050405020304" pitchFamily="18" charset="0"/>
                    <a:cs typeface="Times New Roman" panose="02020603050405020304" pitchFamily="18" charset="0"/>
                  </a:rPr>
                  <a:t> (a directed line from origin O to point P pointing towards P). In vector notation</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𝑃</m:t>
                          </m:r>
                        </m:e>
                      </m:acc>
                      <m:r>
                        <a:rPr lang="en-US" sz="2800" i="1">
                          <a:latin typeface="Cambria Math" panose="02040503050406030204" pitchFamily="18" charset="0"/>
                          <a:cs typeface="Times New Roman" panose="02020603050405020304" pitchFamily="18" charset="0"/>
                        </a:rPr>
                        <m:t>=</m:t>
                      </m:r>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𝑂𝑃</m:t>
                          </m:r>
                        </m:e>
                      </m:acc>
                      <m:r>
                        <a:rPr lang="en-US" sz="2800" i="1">
                          <a:latin typeface="Cambria Math" panose="02040503050406030204" pitchFamily="18" charset="0"/>
                          <a:cs typeface="Times New Roman" panose="02020603050405020304" pitchFamily="18" charset="0"/>
                        </a:rPr>
                        <m:t>=</m:t>
                      </m:r>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𝑥</m:t>
                          </m:r>
                        </m:sub>
                      </m:sSub>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𝑥</m:t>
                          </m:r>
                        </m:e>
                      </m:acc>
                      <m:r>
                        <a:rPr lang="en-US" sz="2800" i="1">
                          <a:latin typeface="Cambria Math" panose="02040503050406030204" pitchFamily="18" charset="0"/>
                          <a:cs typeface="Times New Roman" panose="02020603050405020304" pitchFamily="18" charset="0"/>
                        </a:rPr>
                        <m:t>+</m:t>
                      </m:r>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𝑦</m:t>
                          </m:r>
                        </m:sub>
                      </m:sSub>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𝑦</m:t>
                          </m:r>
                        </m:e>
                      </m:acc>
                      <m:r>
                        <a:rPr lang="en-US" sz="2800" i="1">
                          <a:latin typeface="Cambria Math" panose="02040503050406030204" pitchFamily="18" charset="0"/>
                          <a:cs typeface="Times New Roman" panose="02020603050405020304" pitchFamily="18" charset="0"/>
                        </a:rPr>
                        <m:t>+</m:t>
                      </m:r>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𝑧</m:t>
                          </m:r>
                        </m:sub>
                      </m:sSub>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𝑧</m:t>
                          </m:r>
                        </m:e>
                      </m:acc>
                    </m:oMath>
                  </m:oMathPara>
                </a14:m>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𝑥</m:t>
                        </m:r>
                      </m:sub>
                    </m:sSub>
                    <m:r>
                      <a:rPr lang="en-US" sz="2800" i="1">
                        <a:latin typeface="Cambria Math" panose="02040503050406030204" pitchFamily="18" charset="0"/>
                        <a:cs typeface="Times New Roman" panose="02020603050405020304" pitchFamily="18" charset="0"/>
                      </a:rPr>
                      <m:t>,</m:t>
                    </m:r>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𝑦</m:t>
                        </m:r>
                      </m:sub>
                    </m:sSub>
                    <m:r>
                      <a:rPr lang="en-US" sz="2800" i="1">
                        <a:latin typeface="Cambria Math" panose="02040503050406030204" pitchFamily="18" charset="0"/>
                        <a:cs typeface="Times New Roman" panose="02020603050405020304" pitchFamily="18" charset="0"/>
                      </a:rPr>
                      <m:t>,</m:t>
                    </m:r>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𝑧</m:t>
                        </m:r>
                      </m:sub>
                    </m:sSub>
                  </m:oMath>
                </a14:m>
                <a:r>
                  <a:rPr lang="en-US" sz="2800" dirty="0">
                    <a:latin typeface="Times New Roman" panose="02020603050405020304" pitchFamily="18" charset="0"/>
                    <a:cs typeface="Times New Roman" panose="02020603050405020304" pitchFamily="18" charset="0"/>
                  </a:rPr>
                  <a:t> are the projections of the vector </a:t>
                </a:r>
                <a14:m>
                  <m:oMath xmlns:m="http://schemas.openxmlformats.org/officeDocument/2006/math">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𝑂𝑃</m:t>
                        </m:r>
                      </m:e>
                    </m:acc>
                  </m:oMath>
                </a14:m>
                <a:r>
                  <a:rPr lang="en-US" sz="2800" dirty="0">
                    <a:latin typeface="Times New Roman" panose="02020603050405020304" pitchFamily="18" charset="0"/>
                    <a:cs typeface="Times New Roman" panose="02020603050405020304" pitchFamily="18" charset="0"/>
                  </a:rPr>
                  <a:t> on the X, Y, Z respectively.</a:t>
                </a:r>
              </a:p>
              <a:p>
                <a:r>
                  <a:rPr lang="en-US" sz="2800" dirty="0">
                    <a:latin typeface="Times New Roman" panose="02020603050405020304" pitchFamily="18" charset="0"/>
                    <a:cs typeface="Times New Roman" panose="02020603050405020304" pitchFamily="18" charset="0"/>
                  </a:rPr>
                  <a:t>In vector matrix notation the equation can be written as</a:t>
                </a:r>
              </a:p>
              <a:p>
                <a:pPr marL="0" indent="0">
                  <a:buNone/>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cs typeface="Times New Roman" panose="02020603050405020304" pitchFamily="18" charset="0"/>
                            </a:rPr>
                          </m:ctrlPr>
                        </m:accPr>
                        <m:e>
                          <m:r>
                            <a:rPr lang="en-US" sz="2800" i="1">
                              <a:latin typeface="Cambria Math" panose="02040503050406030204" pitchFamily="18" charset="0"/>
                              <a:cs typeface="Times New Roman" panose="02020603050405020304" pitchFamily="18" charset="0"/>
                            </a:rPr>
                            <m:t>𝑃</m:t>
                          </m:r>
                        </m:e>
                      </m:acc>
                      <m:r>
                        <a:rPr lang="en-US" sz="2800" i="1">
                          <a:latin typeface="Cambria Math" panose="02040503050406030204" pitchFamily="18" charset="0"/>
                          <a:cs typeface="Times New Roman" panose="02020603050405020304" pitchFamily="18" charset="0"/>
                        </a:rPr>
                        <m:t>=</m:t>
                      </m:r>
                      <m:d>
                        <m:dPr>
                          <m:begChr m:val="["/>
                          <m:endChr m:val="]"/>
                          <m:ctrlPr>
                            <a:rPr lang="en-US" sz="2800" i="1">
                              <a:latin typeface="Cambria Math" panose="02040503050406030204" pitchFamily="18" charset="0"/>
                              <a:cs typeface="Times New Roman" panose="02020603050405020304" pitchFamily="18" charset="0"/>
                            </a:rPr>
                          </m:ctrlPr>
                        </m:dPr>
                        <m:e>
                          <m:m>
                            <m:mPr>
                              <m:mcs>
                                <m:mc>
                                  <m:mcPr>
                                    <m:count m:val="1"/>
                                    <m:mcJc m:val="center"/>
                                  </m:mcPr>
                                </m:mc>
                              </m:mcs>
                              <m:ctrlPr>
                                <a:rPr lang="en-US" sz="2800" i="1">
                                  <a:latin typeface="Cambria Math" panose="02040503050406030204" pitchFamily="18" charset="0"/>
                                  <a:cs typeface="Times New Roman" panose="02020603050405020304" pitchFamily="18" charset="0"/>
                                </a:rPr>
                              </m:ctrlPr>
                            </m:mPr>
                            <m:mr>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𝑥</m:t>
                                    </m:r>
                                  </m:sub>
                                </m:sSub>
                              </m:e>
                            </m:mr>
                            <m:mr>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𝑦</m:t>
                                    </m:r>
                                  </m:sub>
                                </m:sSub>
                              </m:e>
                            </m:mr>
                            <m:mr>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𝑧</m:t>
                                    </m:r>
                                  </m:sub>
                                </m:sSub>
                              </m:e>
                            </m:mr>
                          </m:m>
                        </m:e>
                      </m:d>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d>
                            <m:dPr>
                              <m:begChr m:val="["/>
                              <m:endChr m:val="]"/>
                              <m:ctrlPr>
                                <a:rPr lang="en-US" sz="2800" i="1">
                                  <a:latin typeface="Cambria Math" panose="02040503050406030204" pitchFamily="18" charset="0"/>
                                  <a:cs typeface="Times New Roman" panose="02020603050405020304" pitchFamily="18" charset="0"/>
                                </a:rPr>
                              </m:ctrlPr>
                            </m:dPr>
                            <m:e>
                              <m:m>
                                <m:mPr>
                                  <m:mcs>
                                    <m:mc>
                                      <m:mcPr>
                                        <m:count m:val="3"/>
                                        <m:mcJc m:val="center"/>
                                      </m:mcPr>
                                    </m:mc>
                                  </m:mcs>
                                  <m:ctrlPr>
                                    <a:rPr lang="en-US" sz="2800" i="1">
                                      <a:latin typeface="Cambria Math" panose="02040503050406030204" pitchFamily="18" charset="0"/>
                                      <a:cs typeface="Times New Roman" panose="02020603050405020304" pitchFamily="18" charset="0"/>
                                    </a:rPr>
                                  </m:ctrlPr>
                                </m:mPr>
                                <m:mr>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𝑥</m:t>
                                        </m:r>
                                      </m:sub>
                                    </m:sSub>
                                  </m:e>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𝑦</m:t>
                                        </m:r>
                                      </m:sub>
                                    </m:sSub>
                                  </m:e>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𝑧</m:t>
                                        </m:r>
                                      </m:sub>
                                    </m:sSub>
                                  </m:e>
                                </m:mr>
                              </m:m>
                            </m:e>
                          </m:d>
                        </m:e>
                        <m:sup>
                          <m:r>
                            <a:rPr lang="en-US" sz="2800" i="1">
                              <a:latin typeface="Cambria Math" panose="02040503050406030204" pitchFamily="18" charset="0"/>
                              <a:cs typeface="Times New Roman" panose="02020603050405020304" pitchFamily="18" charset="0"/>
                            </a:rPr>
                            <m:t>𝑇</m:t>
                          </m:r>
                        </m:sup>
                      </m:sSup>
                    </m:oMath>
                  </m:oMathPara>
                </a14:m>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directional cosines associated with </a:t>
                </a:r>
                <a14:m>
                  <m:oMath xmlns:m="http://schemas.openxmlformats.org/officeDocument/2006/math">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𝑂𝑃</m:t>
                        </m:r>
                      </m:e>
                    </m:acc>
                  </m:oMath>
                </a14:m>
                <a:r>
                  <a:rPr lang="en-US" sz="2800" dirty="0">
                    <a:latin typeface="Times New Roman" panose="02020603050405020304" pitchFamily="18" charset="0"/>
                    <a:cs typeface="Times New Roman" panose="02020603050405020304" pitchFamily="18" charset="0"/>
                  </a:rPr>
                  <a:t> are</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anose="02020603050405020304" pitchFamily="18" charset="0"/>
                        </a:rPr>
                        <m:t>𝑐𝑜𝑠</m:t>
                      </m:r>
                      <m:r>
                        <a:rPr lang="en-US" sz="2800" i="1">
                          <a:latin typeface="Cambria Math" panose="02040503050406030204" pitchFamily="18" charset="0"/>
                          <a:ea typeface="Cambria Math" panose="02040503050406030204" pitchFamily="18" charset="0"/>
                          <a:cs typeface="Times New Roman" panose="02020603050405020304" pitchFamily="18" charset="0"/>
                        </a:rPr>
                        <m:t>𝛼</m:t>
                      </m:r>
                      <m:r>
                        <a:rPr lang="en-US"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𝑥</m:t>
                              </m:r>
                            </m:sub>
                          </m:sSub>
                        </m:num>
                        <m:den>
                          <m:r>
                            <a:rPr lang="en-US" sz="2800" i="1">
                              <a:latin typeface="Cambria Math" panose="02040503050406030204" pitchFamily="18" charset="0"/>
                              <a:ea typeface="Cambria Math" panose="02040503050406030204" pitchFamily="18" charset="0"/>
                              <a:cs typeface="Times New Roman" panose="02020603050405020304" pitchFamily="18" charset="0"/>
                            </a:rPr>
                            <m:t>𝐿</m:t>
                          </m:r>
                        </m:den>
                      </m:f>
                      <m:r>
                        <a:rPr lang="en-US" sz="2800" i="1">
                          <a:latin typeface="Cambria Math" panose="02040503050406030204" pitchFamily="18" charset="0"/>
                          <a:ea typeface="Cambria Math" panose="02040503050406030204" pitchFamily="18" charset="0"/>
                          <a:cs typeface="Times New Roman" panose="02020603050405020304" pitchFamily="18" charset="0"/>
                        </a:rPr>
                        <m:t>,   </m:t>
                      </m:r>
                      <m:r>
                        <a:rPr lang="en-US" sz="2800" i="1">
                          <a:latin typeface="Cambria Math" panose="02040503050406030204" pitchFamily="18" charset="0"/>
                          <a:cs typeface="Times New Roman" panose="02020603050405020304" pitchFamily="18" charset="0"/>
                        </a:rPr>
                        <m:t>𝑐𝑜𝑠</m:t>
                      </m:r>
                      <m:r>
                        <a:rPr lang="en-US" sz="2800" i="1">
                          <a:latin typeface="Cambria Math" panose="02040503050406030204" pitchFamily="18" charset="0"/>
                          <a:ea typeface="Cambria Math" panose="02040503050406030204" pitchFamily="18" charset="0"/>
                          <a:cs typeface="Times New Roman" panose="02020603050405020304" pitchFamily="18" charset="0"/>
                        </a:rPr>
                        <m:t>𝛽</m:t>
                      </m:r>
                      <m:r>
                        <a:rPr lang="en-US"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𝑦</m:t>
                              </m:r>
                            </m:sub>
                          </m:sSub>
                        </m:num>
                        <m:den>
                          <m:r>
                            <a:rPr lang="en-US" sz="2800" i="1">
                              <a:latin typeface="Cambria Math" panose="02040503050406030204" pitchFamily="18" charset="0"/>
                              <a:ea typeface="Cambria Math" panose="02040503050406030204" pitchFamily="18" charset="0"/>
                              <a:cs typeface="Times New Roman" panose="02020603050405020304" pitchFamily="18" charset="0"/>
                            </a:rPr>
                            <m:t>𝐿</m:t>
                          </m:r>
                        </m:den>
                      </m:f>
                      <m:r>
                        <a:rPr lang="en-US" sz="2800" i="1">
                          <a:latin typeface="Cambria Math" panose="02040503050406030204" pitchFamily="18" charset="0"/>
                          <a:ea typeface="Cambria Math" panose="02040503050406030204" pitchFamily="18" charset="0"/>
                          <a:cs typeface="Times New Roman" panose="02020603050405020304" pitchFamily="18" charset="0"/>
                        </a:rPr>
                        <m:t>,  </m:t>
                      </m:r>
                      <m:r>
                        <a:rPr lang="en-US" sz="2800" i="1">
                          <a:latin typeface="Cambria Math" panose="02040503050406030204" pitchFamily="18" charset="0"/>
                          <a:cs typeface="Times New Roman" panose="02020603050405020304" pitchFamily="18" charset="0"/>
                        </a:rPr>
                        <m:t>𝑐𝑜𝑠</m:t>
                      </m:r>
                      <m:r>
                        <a:rPr lang="en-US" sz="2800" i="1">
                          <a:latin typeface="Cambria Math" panose="02040503050406030204" pitchFamily="18" charset="0"/>
                          <a:ea typeface="Cambria Math" panose="02040503050406030204" pitchFamily="18" charset="0"/>
                          <a:cs typeface="Times New Roman" panose="02020603050405020304" pitchFamily="18" charset="0"/>
                        </a:rPr>
                        <m:t>𝛾</m:t>
                      </m:r>
                      <m:r>
                        <a:rPr lang="en-US"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𝑧</m:t>
                              </m:r>
                            </m:sub>
                          </m:sSub>
                        </m:num>
                        <m:den>
                          <m:r>
                            <a:rPr lang="en-US" sz="2800" i="1">
                              <a:latin typeface="Cambria Math" panose="02040503050406030204" pitchFamily="18" charset="0"/>
                              <a:ea typeface="Cambria Math" panose="02040503050406030204" pitchFamily="18" charset="0"/>
                              <a:cs typeface="Times New Roman" panose="02020603050405020304" pitchFamily="18" charset="0"/>
                            </a:rPr>
                            <m:t>𝐿</m:t>
                          </m:r>
                        </m:den>
                      </m:f>
                    </m:oMath>
                  </m:oMathPara>
                </a14:m>
                <a:endParaRPr lang="en-US" sz="2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anose="02020603050405020304" pitchFamily="18" charset="0"/>
                        </a:rPr>
                        <m:t>𝐿</m:t>
                      </m:r>
                      <m:r>
                        <a:rPr lang="en-US" sz="2800" i="1">
                          <a:latin typeface="Cambria Math" panose="02040503050406030204" pitchFamily="18" charset="0"/>
                          <a:cs typeface="Times New Roman" panose="02020603050405020304" pitchFamily="18" charset="0"/>
                        </a:rPr>
                        <m:t>=</m:t>
                      </m:r>
                      <m:d>
                        <m:dPr>
                          <m:begChr m:val="|"/>
                          <m:endChr m:val="|"/>
                          <m:ctrlPr>
                            <a:rPr lang="en-US" sz="2800" i="1">
                              <a:latin typeface="Cambria Math" panose="02040503050406030204" pitchFamily="18" charset="0"/>
                              <a:cs typeface="Times New Roman" panose="02020603050405020304" pitchFamily="18" charset="0"/>
                            </a:rPr>
                          </m:ctrlPr>
                        </m:dPr>
                        <m:e>
                          <m:acc>
                            <m:accPr>
                              <m:chr m:val="⃗"/>
                              <m:ctrlPr>
                                <a:rPr lang="en-US" sz="2800" i="1">
                                  <a:latin typeface="Cambria Math" panose="02040503050406030204" pitchFamily="18" charset="0"/>
                                  <a:cs typeface="Times New Roman" panose="02020603050405020304" pitchFamily="18" charset="0"/>
                                </a:rPr>
                              </m:ctrlPr>
                            </m:accPr>
                            <m:e>
                              <m:r>
                                <a:rPr lang="en-US" sz="2800">
                                  <a:latin typeface="Cambria Math" panose="02040503050406030204" pitchFamily="18" charset="0"/>
                                  <a:cs typeface="Times New Roman" panose="02020603050405020304" pitchFamily="18" charset="0"/>
                                </a:rPr>
                                <m:t>𝑃</m:t>
                              </m:r>
                            </m:e>
                          </m:acc>
                        </m:e>
                      </m:d>
                      <m:r>
                        <a:rPr lang="en-US" sz="2800" i="1">
                          <a:latin typeface="Cambria Math" panose="02040503050406030204" pitchFamily="18" charset="0"/>
                          <a:cs typeface="Times New Roman" panose="02020603050405020304" pitchFamily="18" charset="0"/>
                        </a:rPr>
                        <m:t>=</m:t>
                      </m:r>
                      <m:d>
                        <m:dPr>
                          <m:begChr m:val="|"/>
                          <m:endChr m:val="|"/>
                          <m:ctrlPr>
                            <a:rPr lang="en-US" sz="2800" i="1">
                              <a:latin typeface="Cambria Math" panose="02040503050406030204" pitchFamily="18" charset="0"/>
                              <a:cs typeface="Times New Roman" panose="02020603050405020304" pitchFamily="18" charset="0"/>
                            </a:rPr>
                          </m:ctrlPr>
                        </m:dPr>
                        <m:e>
                          <m:acc>
                            <m:accPr>
                              <m:chr m:val="⃗"/>
                              <m:ctrlPr>
                                <a:rPr lang="en-US" sz="2800" i="1">
                                  <a:latin typeface="Cambria Math" panose="02040503050406030204" pitchFamily="18" charset="0"/>
                                  <a:cs typeface="Times New Roman" panose="02020603050405020304" pitchFamily="18" charset="0"/>
                                </a:rPr>
                              </m:ctrlPr>
                            </m:accPr>
                            <m:e>
                              <m:r>
                                <m:rPr>
                                  <m:sty m:val="p"/>
                                </m:rPr>
                                <a:rPr lang="en-US" sz="2800">
                                  <a:latin typeface="Cambria Math" panose="02040503050406030204" pitchFamily="18" charset="0"/>
                                  <a:cs typeface="Times New Roman" panose="02020603050405020304" pitchFamily="18" charset="0"/>
                                </a:rPr>
                                <m:t>O</m:t>
                              </m:r>
                              <m:r>
                                <a:rPr lang="en-US" sz="2800">
                                  <a:latin typeface="Cambria Math" panose="02040503050406030204" pitchFamily="18" charset="0"/>
                                  <a:cs typeface="Times New Roman" panose="02020603050405020304" pitchFamily="18" charset="0"/>
                                </a:rPr>
                                <m:t>𝑃</m:t>
                              </m:r>
                            </m:e>
                          </m:acc>
                        </m:e>
                      </m:d>
                      <m:r>
                        <a:rPr lang="en-US" sz="2800" i="1">
                          <a:latin typeface="Cambria Math" panose="02040503050406030204" pitchFamily="18" charset="0"/>
                          <a:cs typeface="Times New Roman" panose="02020603050405020304" pitchFamily="18" charset="0"/>
                        </a:rPr>
                        <m:t>=</m:t>
                      </m:r>
                      <m:rad>
                        <m:radPr>
                          <m:degHide m:val="on"/>
                          <m:ctrlPr>
                            <a:rPr lang="en-US" sz="2800" i="1">
                              <a:latin typeface="Cambria Math" panose="02040503050406030204" pitchFamily="18" charset="0"/>
                              <a:cs typeface="Times New Roman" panose="02020603050405020304" pitchFamily="18" charset="0"/>
                            </a:rPr>
                          </m:ctrlPr>
                        </m:radPr>
                        <m:deg/>
                        <m:e>
                          <m:sSup>
                            <m:sSupPr>
                              <m:ctrlPr>
                                <a:rPr lang="en-US" sz="2800" i="1">
                                  <a:latin typeface="Cambria Math" panose="02040503050406030204" pitchFamily="18" charset="0"/>
                                  <a:cs typeface="Times New Roman" panose="02020603050405020304" pitchFamily="18" charset="0"/>
                                </a:rPr>
                              </m:ctrlPr>
                            </m:sSupPr>
                            <m:e>
                              <m:d>
                                <m:dPr>
                                  <m:ctrlPr>
                                    <a:rPr lang="en-US" sz="2800" i="1">
                                      <a:latin typeface="Cambria Math" panose="02040503050406030204" pitchFamily="18" charset="0"/>
                                      <a:cs typeface="Times New Roman" panose="02020603050405020304" pitchFamily="18" charset="0"/>
                                    </a:rPr>
                                  </m:ctrlPr>
                                </m:dPr>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𝑥</m:t>
                                      </m:r>
                                    </m:sub>
                                  </m:sSub>
                                </m:e>
                              </m:d>
                            </m:e>
                            <m:sup>
                              <m:r>
                                <a:rPr lang="en-US" sz="2800" i="1">
                                  <a:latin typeface="Cambria Math" panose="02040503050406030204" pitchFamily="18" charset="0"/>
                                  <a:cs typeface="Times New Roman" panose="02020603050405020304" pitchFamily="18" charset="0"/>
                                </a:rPr>
                                <m:t>2</m:t>
                              </m:r>
                            </m:sup>
                          </m:sSup>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d>
                                <m:dPr>
                                  <m:ctrlPr>
                                    <a:rPr lang="en-US" sz="2800" i="1">
                                      <a:latin typeface="Cambria Math" panose="02040503050406030204" pitchFamily="18" charset="0"/>
                                      <a:cs typeface="Times New Roman" panose="02020603050405020304" pitchFamily="18" charset="0"/>
                                    </a:rPr>
                                  </m:ctrlPr>
                                </m:dPr>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𝑦</m:t>
                                      </m:r>
                                    </m:sub>
                                  </m:sSub>
                                </m:e>
                              </m:d>
                            </m:e>
                            <m:sup>
                              <m:r>
                                <a:rPr lang="en-US" sz="2800" i="1">
                                  <a:latin typeface="Cambria Math" panose="02040503050406030204" pitchFamily="18" charset="0"/>
                                  <a:cs typeface="Times New Roman" panose="02020603050405020304" pitchFamily="18" charset="0"/>
                                </a:rPr>
                                <m:t>2</m:t>
                              </m:r>
                            </m:sup>
                          </m:sSup>
                          <m:r>
                            <a:rPr lang="en-US" sz="2800" i="1">
                              <a:latin typeface="Cambria Math" panose="02040503050406030204" pitchFamily="18" charset="0"/>
                              <a:cs typeface="Times New Roman" panose="02020603050405020304" pitchFamily="18" charset="0"/>
                            </a:rPr>
                            <m:t>+</m:t>
                          </m:r>
                          <m:sSup>
                            <m:sSupPr>
                              <m:ctrlPr>
                                <a:rPr lang="en-US" sz="2800" i="1">
                                  <a:latin typeface="Cambria Math" panose="02040503050406030204" pitchFamily="18" charset="0"/>
                                  <a:cs typeface="Times New Roman" panose="02020603050405020304" pitchFamily="18" charset="0"/>
                                </a:rPr>
                              </m:ctrlPr>
                            </m:sSupPr>
                            <m:e>
                              <m:d>
                                <m:dPr>
                                  <m:ctrlPr>
                                    <a:rPr lang="en-US" sz="2800" i="1">
                                      <a:latin typeface="Cambria Math" panose="02040503050406030204" pitchFamily="18" charset="0"/>
                                      <a:cs typeface="Times New Roman" panose="02020603050405020304" pitchFamily="18" charset="0"/>
                                    </a:rPr>
                                  </m:ctrlPr>
                                </m:dPr>
                                <m:e>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cs typeface="Times New Roman" panose="02020603050405020304" pitchFamily="18" charset="0"/>
                                        </a:rPr>
                                        <m:t>𝑧</m:t>
                                      </m:r>
                                    </m:sub>
                                  </m:sSub>
                                </m:e>
                              </m:d>
                            </m:e>
                            <m:sup>
                              <m:r>
                                <a:rPr lang="en-US" sz="2800" i="1">
                                  <a:latin typeface="Cambria Math" panose="02040503050406030204" pitchFamily="18" charset="0"/>
                                  <a:cs typeface="Times New Roman" panose="02020603050405020304" pitchFamily="18" charset="0"/>
                                </a:rPr>
                                <m:t>2</m:t>
                              </m:r>
                            </m:sup>
                          </m:sSup>
                        </m:e>
                      </m:ra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14400"/>
                <a:ext cx="8305800" cy="5410200"/>
              </a:xfrm>
              <a:blipFill rotWithShape="1">
                <a:blip r:embed="rId2"/>
                <a:stretch>
                  <a:fillRect l="-808" t="-2252"/>
                </a:stretch>
              </a:blipFill>
            </p:spPr>
            <p:txBody>
              <a:bodyPr/>
              <a:lstStyle/>
              <a:p>
                <a:r>
                  <a:rPr lang="en-US">
                    <a:noFill/>
                  </a:rPr>
                  <a:t> </a:t>
                </a:r>
              </a:p>
            </p:txBody>
          </p:sp>
        </mc:Fallback>
      </mc:AlternateContent>
    </p:spTree>
    <p:extLst>
      <p:ext uri="{BB962C8B-B14F-4D97-AF65-F5344CB8AC3E}">
        <p14:creationId xmlns:p14="http://schemas.microsoft.com/office/powerpoint/2010/main" val="76802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Mapping</a:t>
            </a:r>
          </a:p>
        </p:txBody>
      </p:sp>
      <p:sp>
        <p:nvSpPr>
          <p:cNvPr id="3" name="Content Placeholder 2"/>
          <p:cNvSpPr>
            <a:spLocks noGrp="1"/>
          </p:cNvSpPr>
          <p:nvPr>
            <p:ph idx="1"/>
          </p:nvPr>
        </p:nvSpPr>
        <p:spPr>
          <a:xfrm>
            <a:off x="381000" y="1676400"/>
            <a:ext cx="8305800" cy="4648200"/>
          </a:xfrm>
        </p:spPr>
        <p:txBody>
          <a:bodyPr>
            <a:normAutofit fontScale="92500" lnSpcReduction="10000"/>
          </a:bodyPr>
          <a:lstStyle/>
          <a:p>
            <a:r>
              <a:rPr lang="en-US" sz="2800" dirty="0">
                <a:solidFill>
                  <a:srgbClr val="FF0000"/>
                </a:solidFill>
                <a:latin typeface="Times New Roman" panose="02020603050405020304" pitchFamily="18" charset="0"/>
                <a:cs typeface="Times New Roman" panose="02020603050405020304" pitchFamily="18" charset="0"/>
              </a:rPr>
              <a:t>Mapping</a:t>
            </a:r>
            <a:r>
              <a:rPr lang="en-US" sz="2800" dirty="0">
                <a:latin typeface="Times New Roman" panose="02020603050405020304" pitchFamily="18" charset="0"/>
                <a:cs typeface="Times New Roman" panose="02020603050405020304" pitchFamily="18" charset="0"/>
              </a:rPr>
              <a:t> refers to changing the description of a point in space from one frame to another. There are three possible changes.</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Second frame is rotated with respect to the first frame. Origin of both frame is the same. In robotics its referred as change in orientation.</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Second frame is moved away from the first. Axis of both frames remains parallel. This referred as translation of origin.</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Second frame is rotated and moved away from the first frame. The second frame is translated and its orientation is also changed.</a:t>
            </a:r>
          </a:p>
          <a:p>
            <a:endParaRPr lang="en-US" dirty="0"/>
          </a:p>
        </p:txBody>
      </p:sp>
    </p:spTree>
    <p:extLst>
      <p:ext uri="{BB962C8B-B14F-4D97-AF65-F5344CB8AC3E}">
        <p14:creationId xmlns:p14="http://schemas.microsoft.com/office/powerpoint/2010/main" val="3572108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2218</TotalTime>
  <Words>3009</Words>
  <Application>Microsoft Office PowerPoint</Application>
  <PresentationFormat>On-screen Show (4:3)</PresentationFormat>
  <Paragraphs>283</Paragraphs>
  <Slides>67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Calibri</vt:lpstr>
      <vt:lpstr>Cambria Math</vt:lpstr>
      <vt:lpstr>Constantia</vt:lpstr>
      <vt:lpstr>Times New Roman</vt:lpstr>
      <vt:lpstr>Wingdings 2</vt:lpstr>
      <vt:lpstr>Flow</vt:lpstr>
      <vt:lpstr>Module-4</vt:lpstr>
      <vt:lpstr>Introduction</vt:lpstr>
      <vt:lpstr>Coordinate frame</vt:lpstr>
      <vt:lpstr>Coordinate frame</vt:lpstr>
      <vt:lpstr>Forward Kinematics</vt:lpstr>
      <vt:lpstr>Inverse Kinematics</vt:lpstr>
      <vt:lpstr>Coordinate frame</vt:lpstr>
      <vt:lpstr>PowerPoint Presentation</vt:lpstr>
      <vt:lpstr>Mapping</vt:lpstr>
      <vt:lpstr>Mapping between rotated frames</vt:lpstr>
      <vt:lpstr>PowerPoint Presentation</vt:lpstr>
      <vt:lpstr>PowerPoint Presentation</vt:lpstr>
      <vt:lpstr>PowerPoint Presentation</vt:lpstr>
      <vt:lpstr>Mapping between translated frame</vt:lpstr>
      <vt:lpstr>PowerPoint Presentation</vt:lpstr>
      <vt:lpstr>PowerPoint Presentation</vt:lpstr>
      <vt:lpstr>Homogeneous translation matrix</vt:lpstr>
      <vt:lpstr>PowerPoint Presentation</vt:lpstr>
      <vt:lpstr>Mapping between rotated and translated frames</vt:lpstr>
      <vt:lpstr>PowerPoint Presentation</vt:lpstr>
      <vt:lpstr>PowerPoint Presentation</vt:lpstr>
      <vt:lpstr>PowerPoint Presentation</vt:lpstr>
      <vt:lpstr>Description of object in space</vt:lpstr>
      <vt:lpstr>PowerPoint Presentation</vt:lpstr>
      <vt:lpstr>Transformation of vectors</vt:lpstr>
      <vt:lpstr>PowerPoint Presentation</vt:lpstr>
      <vt:lpstr>PowerPoint Presentation</vt:lpstr>
      <vt:lpstr>PowerPoint Presentation</vt:lpstr>
      <vt:lpstr>Fundamental rotation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 Kinematic model</vt:lpstr>
      <vt:lpstr>Mechanical structure and notation</vt:lpstr>
      <vt:lpstr>PowerPoint Presentation</vt:lpstr>
      <vt:lpstr>PowerPoint Presentation</vt:lpstr>
      <vt:lpstr>Description of links and joints</vt:lpstr>
      <vt:lpstr>PowerPoint Presentation</vt:lpstr>
      <vt:lpstr>PowerPoint Presentation</vt:lpstr>
      <vt:lpstr>PowerPoint Presentation</vt:lpstr>
      <vt:lpstr>PowerPoint Presentation</vt:lpstr>
      <vt:lpstr>  KINEMATIC MODELING OF THE MANIPULATOR </vt:lpstr>
      <vt:lpstr>Direct and Kinematic model</vt:lpstr>
      <vt:lpstr>Denavit-Hartenberg (DH) notation</vt:lpstr>
      <vt:lpstr>PowerPoint Presentation</vt:lpstr>
      <vt:lpstr>PowerPoint Presentation</vt:lpstr>
      <vt:lpstr>PowerPoint Presentation</vt:lpstr>
      <vt:lpstr>PowerPoint Presentation</vt:lpstr>
      <vt:lpstr>D-H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Module-4</dc:title>
  <dc:creator>Asus</dc:creator>
  <cp:lastModifiedBy>Ranjeesh</cp:lastModifiedBy>
  <cp:revision>78</cp:revision>
  <dcterms:created xsi:type="dcterms:W3CDTF">2006-08-16T00:00:00Z</dcterms:created>
  <dcterms:modified xsi:type="dcterms:W3CDTF">2022-04-18T11:05:29Z</dcterms:modified>
</cp:coreProperties>
</file>